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3" r:id="rId16"/>
    <p:sldId id="272" r:id="rId17"/>
    <p:sldId id="273" r:id="rId18"/>
    <p:sldId id="274" r:id="rId19"/>
    <p:sldId id="281" r:id="rId20"/>
    <p:sldId id="275" r:id="rId21"/>
    <p:sldId id="276" r:id="rId22"/>
    <p:sldId id="282" r:id="rId23"/>
    <p:sldId id="279" r:id="rId24"/>
  </p:sldIdLst>
  <p:sldSz cx="12192000" cy="6858000"/>
  <p:notesSz cx="6735763" cy="9866313"/>
  <p:embeddedFontLst>
    <p:embeddedFont>
      <p:font typeface="AR JULIAN" panose="020B0604020202020204" charset="0"/>
      <p:regular r:id="rId26"/>
    </p:embeddedFont>
    <p:embeddedFont>
      <p:font typeface="Arial Black" panose="020B0A04020102020204" pitchFamily="34" charset="0"/>
      <p:bold r:id="rId27"/>
    </p:embeddedFont>
    <p:embeddedFont>
      <p:font typeface="Comic Sans MS" panose="030F0702030302020204" pitchFamily="66" charset="0"/>
      <p:regular r:id="rId28"/>
      <p:bold r:id="rId29"/>
      <p:italic r:id="rId30"/>
      <p:boldItalic r:id="rId31"/>
    </p:embeddedFont>
    <p:embeddedFont>
      <p:font typeface="Gill Sans" panose="020B0604020202020204" charset="0"/>
      <p:regular r:id="rId32"/>
      <p:bold r:id="rId33"/>
    </p:embeddedFont>
    <p:embeddedFont>
      <p:font typeface="Impact" panose="020B0806030902050204" pitchFamily="3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h3PRj9ci3EuI8Pf2PHbCXzmzLm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595959"/>
    <a:srgbClr val="BBBBBB"/>
    <a:srgbClr val="383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2919312" cy="49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14846" y="0"/>
            <a:ext cx="2919311" cy="49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4058" y="4748164"/>
            <a:ext cx="5387648" cy="388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9371417"/>
            <a:ext cx="2919312" cy="494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14846" y="9371417"/>
            <a:ext cx="2919311" cy="494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29839652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74058" y="4748164"/>
            <a:ext cx="5387648" cy="388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500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 txBox="1">
            <a:spLocks noGrp="1"/>
          </p:cNvSpPr>
          <p:nvPr>
            <p:ph type="body" idx="1"/>
          </p:nvPr>
        </p:nvSpPr>
        <p:spPr>
          <a:xfrm>
            <a:off x="674058" y="4748164"/>
            <a:ext cx="5387648" cy="388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306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>
            <a:spLocks noGrp="1"/>
          </p:cNvSpPr>
          <p:nvPr>
            <p:ph type="body" idx="1"/>
          </p:nvPr>
        </p:nvSpPr>
        <p:spPr>
          <a:xfrm>
            <a:off x="674058" y="4748164"/>
            <a:ext cx="5387648" cy="388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2367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>
            <a:spLocks noGrp="1"/>
          </p:cNvSpPr>
          <p:nvPr>
            <p:ph type="body" idx="1"/>
          </p:nvPr>
        </p:nvSpPr>
        <p:spPr>
          <a:xfrm>
            <a:off x="674058" y="4748164"/>
            <a:ext cx="5387648" cy="388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9356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3:notes"/>
          <p:cNvSpPr txBox="1">
            <a:spLocks noGrp="1"/>
          </p:cNvSpPr>
          <p:nvPr>
            <p:ph type="body" idx="1"/>
          </p:nvPr>
        </p:nvSpPr>
        <p:spPr>
          <a:xfrm>
            <a:off x="674058" y="4748164"/>
            <a:ext cx="5387648" cy="388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3:notes"/>
          <p:cNvSpPr txBox="1">
            <a:spLocks noGrp="1"/>
          </p:cNvSpPr>
          <p:nvPr>
            <p:ph type="sldNum" idx="12"/>
          </p:nvPr>
        </p:nvSpPr>
        <p:spPr>
          <a:xfrm>
            <a:off x="3814846" y="9371417"/>
            <a:ext cx="2919311" cy="494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7028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14:notes"/>
          <p:cNvSpPr txBox="1">
            <a:spLocks noGrp="1"/>
          </p:cNvSpPr>
          <p:nvPr>
            <p:ph type="body" idx="1"/>
          </p:nvPr>
        </p:nvSpPr>
        <p:spPr>
          <a:xfrm>
            <a:off x="674058" y="4748164"/>
            <a:ext cx="5387648" cy="388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4:notes"/>
          <p:cNvSpPr txBox="1">
            <a:spLocks noGrp="1"/>
          </p:cNvSpPr>
          <p:nvPr>
            <p:ph type="sldNum" idx="12"/>
          </p:nvPr>
        </p:nvSpPr>
        <p:spPr>
          <a:xfrm>
            <a:off x="3814846" y="9371417"/>
            <a:ext cx="2919311" cy="494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0232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5:notes"/>
          <p:cNvSpPr txBox="1">
            <a:spLocks noGrp="1"/>
          </p:cNvSpPr>
          <p:nvPr>
            <p:ph type="body" idx="1"/>
          </p:nvPr>
        </p:nvSpPr>
        <p:spPr>
          <a:xfrm>
            <a:off x="674058" y="4748164"/>
            <a:ext cx="5387648" cy="388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5:notes"/>
          <p:cNvSpPr txBox="1">
            <a:spLocks noGrp="1"/>
          </p:cNvSpPr>
          <p:nvPr>
            <p:ph type="sldNum" idx="12"/>
          </p:nvPr>
        </p:nvSpPr>
        <p:spPr>
          <a:xfrm>
            <a:off x="3814846" y="9371417"/>
            <a:ext cx="2919311" cy="494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586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:notes"/>
          <p:cNvSpPr txBox="1">
            <a:spLocks noGrp="1"/>
          </p:cNvSpPr>
          <p:nvPr>
            <p:ph type="body" idx="1"/>
          </p:nvPr>
        </p:nvSpPr>
        <p:spPr>
          <a:xfrm>
            <a:off x="674058" y="4748164"/>
            <a:ext cx="5387648" cy="388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0539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:notes"/>
          <p:cNvSpPr txBox="1">
            <a:spLocks noGrp="1"/>
          </p:cNvSpPr>
          <p:nvPr>
            <p:ph type="body" idx="1"/>
          </p:nvPr>
        </p:nvSpPr>
        <p:spPr>
          <a:xfrm>
            <a:off x="674058" y="4748164"/>
            <a:ext cx="5387648" cy="388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6451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:notes"/>
          <p:cNvSpPr txBox="1">
            <a:spLocks noGrp="1"/>
          </p:cNvSpPr>
          <p:nvPr>
            <p:ph type="body" idx="1"/>
          </p:nvPr>
        </p:nvSpPr>
        <p:spPr>
          <a:xfrm>
            <a:off x="674058" y="4748164"/>
            <a:ext cx="5387648" cy="388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886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:notes"/>
          <p:cNvSpPr txBox="1">
            <a:spLocks noGrp="1"/>
          </p:cNvSpPr>
          <p:nvPr>
            <p:ph type="body" idx="1"/>
          </p:nvPr>
        </p:nvSpPr>
        <p:spPr>
          <a:xfrm>
            <a:off x="674058" y="4748164"/>
            <a:ext cx="5387648" cy="388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5020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74058" y="4748164"/>
            <a:ext cx="5387648" cy="388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21199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:notes"/>
          <p:cNvSpPr txBox="1">
            <a:spLocks noGrp="1"/>
          </p:cNvSpPr>
          <p:nvPr>
            <p:ph type="body" idx="1"/>
          </p:nvPr>
        </p:nvSpPr>
        <p:spPr>
          <a:xfrm>
            <a:off x="674058" y="4748164"/>
            <a:ext cx="5387648" cy="388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8482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:notes"/>
          <p:cNvSpPr txBox="1">
            <a:spLocks noGrp="1"/>
          </p:cNvSpPr>
          <p:nvPr>
            <p:ph type="body" idx="1"/>
          </p:nvPr>
        </p:nvSpPr>
        <p:spPr>
          <a:xfrm>
            <a:off x="674058" y="4748164"/>
            <a:ext cx="5387648" cy="388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457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:notes"/>
          <p:cNvSpPr txBox="1">
            <a:spLocks noGrp="1"/>
          </p:cNvSpPr>
          <p:nvPr>
            <p:ph type="body" idx="1"/>
          </p:nvPr>
        </p:nvSpPr>
        <p:spPr>
          <a:xfrm>
            <a:off x="674058" y="4748164"/>
            <a:ext cx="5387648" cy="388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6738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:notes"/>
          <p:cNvSpPr txBox="1">
            <a:spLocks noGrp="1"/>
          </p:cNvSpPr>
          <p:nvPr>
            <p:ph type="body" idx="1"/>
          </p:nvPr>
        </p:nvSpPr>
        <p:spPr>
          <a:xfrm>
            <a:off x="674058" y="4748164"/>
            <a:ext cx="5387648" cy="388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807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74058" y="4748164"/>
            <a:ext cx="5387648" cy="388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361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74058" y="4748164"/>
            <a:ext cx="5387648" cy="388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489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74058" y="4748164"/>
            <a:ext cx="5387648" cy="388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5889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74058" y="4748164"/>
            <a:ext cx="5387648" cy="388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3126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74058" y="4748164"/>
            <a:ext cx="5387648" cy="388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6570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674058" y="4748164"/>
            <a:ext cx="5387648" cy="388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259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74058" y="4748164"/>
            <a:ext cx="5387648" cy="3884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4580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 title="scalloped circle"/>
          <p:cNvSpPr/>
          <p:nvPr/>
        </p:nvSpPr>
        <p:spPr>
          <a:xfrm>
            <a:off x="3557016" y="630936"/>
            <a:ext cx="5235575" cy="5229225"/>
          </a:xfrm>
          <a:custGeom>
            <a:avLst/>
            <a:gdLst/>
            <a:ahLst/>
            <a:cxnLst/>
            <a:rect l="l" t="t" r="r" b="b"/>
            <a:pathLst>
              <a:path w="3298" h="3294" extrusionOk="0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9" name="Google Shape;19;p26"/>
          <p:cNvSpPr txBox="1"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Impact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 i="0" cap="none">
                <a:solidFill>
                  <a:schemeClr val="dk2"/>
                </a:solidFill>
              </a:defRPr>
            </a:lvl1pPr>
            <a:lvl2pPr lvl="1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6"/>
          <p:cNvSpPr txBox="1">
            <a:spLocks noGrp="1"/>
          </p:cNvSpPr>
          <p:nvPr>
            <p:ph type="dt" idx="10"/>
          </p:nvPr>
        </p:nvSpPr>
        <p:spPr>
          <a:xfrm>
            <a:off x="1078523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95E0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6"/>
          <p:cNvSpPr txBox="1">
            <a:spLocks noGrp="1"/>
          </p:cNvSpPr>
          <p:nvPr>
            <p:ph type="ftr" idx="11"/>
          </p:nvPr>
        </p:nvSpPr>
        <p:spPr>
          <a:xfrm>
            <a:off x="4180332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95E0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sldNum" idx="12"/>
          </p:nvPr>
        </p:nvSpPr>
        <p:spPr>
          <a:xfrm>
            <a:off x="9067218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5E04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5E04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5E04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5E04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5E04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5E04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5E04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5E04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5E04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26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comb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5"/>
          <p:cNvSpPr>
            <a:spLocks noGrp="1"/>
          </p:cNvSpPr>
          <p:nvPr>
            <p:ph type="pic" idx="2"/>
          </p:nvPr>
        </p:nvSpPr>
        <p:spPr>
          <a:xfrm>
            <a:off x="283464" y="0"/>
            <a:ext cx="7355585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35" title="right scallop background shape"/>
          <p:cNvSpPr/>
          <p:nvPr/>
        </p:nvSpPr>
        <p:spPr>
          <a:xfrm>
            <a:off x="7389812" y="0"/>
            <a:ext cx="4802188" cy="6858000"/>
          </a:xfrm>
          <a:custGeom>
            <a:avLst/>
            <a:gdLst/>
            <a:ahLst/>
            <a:cxnLst/>
            <a:rect l="l" t="t" r="r" b="b"/>
            <a:pathLst>
              <a:path w="3025" h="4320" extrusionOk="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84" name="Google Shape;84;p35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5"/>
          <p:cNvSpPr txBox="1"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Gill Sans"/>
              <a:buNone/>
              <a:defRPr sz="1900" b="1" i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5"/>
          <p:cNvSpPr txBox="1">
            <a:spLocks noGrp="1"/>
          </p:cNvSpPr>
          <p:nvPr>
            <p:ph type="body" idx="1"/>
          </p:nvPr>
        </p:nvSpPr>
        <p:spPr>
          <a:xfrm>
            <a:off x="8337883" y="1741336"/>
            <a:ext cx="3092117" cy="416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35"/>
          <p:cNvSpPr txBox="1">
            <a:spLocks noGrp="1"/>
          </p:cNvSpPr>
          <p:nvPr>
            <p:ph type="dt" idx="10"/>
          </p:nvPr>
        </p:nvSpPr>
        <p:spPr>
          <a:xfrm>
            <a:off x="765950" y="6375679"/>
            <a:ext cx="1232456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5"/>
          <p:cNvSpPr txBox="1">
            <a:spLocks noGrp="1"/>
          </p:cNvSpPr>
          <p:nvPr>
            <p:ph type="ftr" idx="11"/>
          </p:nvPr>
        </p:nvSpPr>
        <p:spPr>
          <a:xfrm>
            <a:off x="2103621" y="6375679"/>
            <a:ext cx="3482178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5"/>
          <p:cNvSpPr txBox="1">
            <a:spLocks noGrp="1"/>
          </p:cNvSpPr>
          <p:nvPr>
            <p:ph type="sldNum" idx="12"/>
          </p:nvPr>
        </p:nvSpPr>
        <p:spPr>
          <a:xfrm>
            <a:off x="5687568" y="6375679"/>
            <a:ext cx="123444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comb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6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6"/>
          <p:cNvSpPr txBox="1">
            <a:spLocks noGrp="1"/>
          </p:cNvSpPr>
          <p:nvPr>
            <p:ph type="body" idx="1"/>
          </p:nvPr>
        </p:nvSpPr>
        <p:spPr>
          <a:xfrm rot="5400000">
            <a:off x="4544044" y="-1006365"/>
            <a:ext cx="3593591" cy="1017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6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6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6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comb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7"/>
          <p:cNvSpPr txBox="1">
            <a:spLocks noGrp="1"/>
          </p:cNvSpPr>
          <p:nvPr>
            <p:ph type="title"/>
          </p:nvPr>
        </p:nvSpPr>
        <p:spPr>
          <a:xfrm rot="5400000">
            <a:off x="8012185" y="2436522"/>
            <a:ext cx="5600404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7"/>
          <p:cNvSpPr txBox="1">
            <a:spLocks noGrp="1"/>
          </p:cNvSpPr>
          <p:nvPr>
            <p:ph type="body" idx="1"/>
          </p:nvPr>
        </p:nvSpPr>
        <p:spPr>
          <a:xfrm rot="5400000">
            <a:off x="2653390" y="-1013705"/>
            <a:ext cx="5600405" cy="839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37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7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7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comb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 txBox="1">
            <a:spLocks noGrp="1"/>
          </p:cNvSpPr>
          <p:nvPr>
            <p:ph type="title"/>
          </p:nvPr>
        </p:nvSpPr>
        <p:spPr>
          <a:xfrm>
            <a:off x="914400" y="152400"/>
            <a:ext cx="916093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7"/>
          <p:cNvSpPr txBox="1">
            <a:spLocks noGrp="1"/>
          </p:cNvSpPr>
          <p:nvPr>
            <p:ph type="body" idx="1"/>
          </p:nvPr>
        </p:nvSpPr>
        <p:spPr>
          <a:xfrm>
            <a:off x="914400" y="1828800"/>
            <a:ext cx="50292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body" idx="2"/>
          </p:nvPr>
        </p:nvSpPr>
        <p:spPr>
          <a:xfrm>
            <a:off x="6146800" y="1828800"/>
            <a:ext cx="50292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7"/>
          <p:cNvSpPr txBox="1">
            <a:spLocks noGrp="1"/>
          </p:cNvSpPr>
          <p:nvPr>
            <p:ph type="dt" idx="10"/>
          </p:nvPr>
        </p:nvSpPr>
        <p:spPr>
          <a:xfrm>
            <a:off x="18288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7"/>
          <p:cNvSpPr txBox="1">
            <a:spLocks noGrp="1"/>
          </p:cNvSpPr>
          <p:nvPr>
            <p:ph type="ftr" idx="11"/>
          </p:nvPr>
        </p:nvSpPr>
        <p:spPr>
          <a:xfrm>
            <a:off x="4741333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sldNum" idx="12"/>
          </p:nvPr>
        </p:nvSpPr>
        <p:spPr>
          <a:xfrm>
            <a:off x="8957733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comb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8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comb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9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body" idx="1"/>
          </p:nvPr>
        </p:nvSpPr>
        <p:spPr>
          <a:xfrm>
            <a:off x="1257300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body" idx="2"/>
          </p:nvPr>
        </p:nvSpPr>
        <p:spPr>
          <a:xfrm>
            <a:off x="6647796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comb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comb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comb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400"/>
              <a:buFont typeface="Impact"/>
              <a:buNone/>
              <a:defRPr sz="8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 i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dt" idx="10"/>
          </p:nvPr>
        </p:nvSpPr>
        <p:spPr>
          <a:xfrm>
            <a:off x="3236546" y="6375679"/>
            <a:ext cx="1493947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ftr" idx="11"/>
          </p:nvPr>
        </p:nvSpPr>
        <p:spPr>
          <a:xfrm>
            <a:off x="5279064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sldNum" idx="12"/>
          </p:nvPr>
        </p:nvSpPr>
        <p:spPr>
          <a:xfrm>
            <a:off x="9942434" y="6375679"/>
            <a:ext cx="1487566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0" name="Google Shape;60;p32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61" name="Google Shape;61;p32" title="left scallop shape"/>
            <p:cNvSpPr/>
            <p:nvPr/>
          </p:nvSpPr>
          <p:spPr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l" t="t" r="r" b="b"/>
              <a:pathLst>
                <a:path w="1773" h="4320" extrusionOk="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2" name="Google Shape;62;p32" title="left scallop inline"/>
            <p:cNvSpPr/>
            <p:nvPr/>
          </p:nvSpPr>
          <p:spPr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l" t="t" r="r" b="b"/>
              <a:pathLst>
                <a:path w="1037" h="4320" extrusionOk="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  <p:transition spd="med">
    <p:comb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3"/>
          <p:cNvSpPr txBox="1"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33"/>
          <p:cNvSpPr txBox="1">
            <a:spLocks noGrp="1"/>
          </p:cNvSpPr>
          <p:nvPr>
            <p:ph type="body" idx="2"/>
          </p:nvPr>
        </p:nvSpPr>
        <p:spPr>
          <a:xfrm>
            <a:off x="1257300" y="2909102"/>
            <a:ext cx="4800600" cy="299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body" idx="3"/>
          </p:nvPr>
        </p:nvSpPr>
        <p:spPr>
          <a:xfrm>
            <a:off x="6633864" y="2199633"/>
            <a:ext cx="4800600" cy="63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body" idx="4"/>
          </p:nvPr>
        </p:nvSpPr>
        <p:spPr>
          <a:xfrm>
            <a:off x="6633864" y="2909102"/>
            <a:ext cx="4800600" cy="299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comb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4" title="right scallop background shape"/>
          <p:cNvSpPr/>
          <p:nvPr/>
        </p:nvSpPr>
        <p:spPr>
          <a:xfrm>
            <a:off x="7389812" y="0"/>
            <a:ext cx="4802188" cy="6858000"/>
          </a:xfrm>
          <a:custGeom>
            <a:avLst/>
            <a:gdLst/>
            <a:ahLst/>
            <a:cxnLst/>
            <a:rect l="l" t="t" r="r" b="b"/>
            <a:pathLst>
              <a:path w="3025" h="4320" extrusionOk="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74" name="Google Shape;74;p34"/>
          <p:cNvSpPr txBox="1"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Gill Sans"/>
              <a:buNone/>
              <a:defRPr sz="1900" b="1" i="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4"/>
          <p:cNvSpPr txBox="1">
            <a:spLocks noGrp="1"/>
          </p:cNvSpPr>
          <p:nvPr>
            <p:ph type="body" idx="1"/>
          </p:nvPr>
        </p:nvSpPr>
        <p:spPr>
          <a:xfrm>
            <a:off x="765051" y="920377"/>
            <a:ext cx="6158418" cy="498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381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6pPr>
            <a:lvl7pPr marL="3200400" lvl="6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8pPr>
            <a:lvl9pPr marL="4114800" lvl="8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body" idx="2"/>
          </p:nvPr>
        </p:nvSpPr>
        <p:spPr>
          <a:xfrm>
            <a:off x="8337885" y="1741336"/>
            <a:ext cx="3092115" cy="416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dt" idx="10"/>
          </p:nvPr>
        </p:nvSpPr>
        <p:spPr>
          <a:xfrm>
            <a:off x="765051" y="6375679"/>
            <a:ext cx="1233355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ftr" idx="11"/>
          </p:nvPr>
        </p:nvSpPr>
        <p:spPr>
          <a:xfrm>
            <a:off x="2103620" y="6375679"/>
            <a:ext cx="348217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sldNum" idx="12"/>
          </p:nvPr>
        </p:nvSpPr>
        <p:spPr>
          <a:xfrm>
            <a:off x="5691014" y="6375679"/>
            <a:ext cx="1232456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34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comb dir="vert"/>
  </p:transition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  <a:defRPr sz="51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Char char="–"/>
              <a:defRPr sz="18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5" title="Left scallop edge"/>
          <p:cNvSpPr/>
          <p:nvPr/>
        </p:nvSpPr>
        <p:spPr>
          <a:xfrm>
            <a:off x="0" y="0"/>
            <a:ext cx="885825" cy="6858000"/>
          </a:xfrm>
          <a:custGeom>
            <a:avLst/>
            <a:gdLst/>
            <a:ahLst/>
            <a:cxnLst/>
            <a:rect l="l" t="t" r="r" b="b"/>
            <a:pathLst>
              <a:path w="558" h="4320" extrusionOk="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6" name="Google Shape;16;p25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>
    <p:comb dir="vert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6.png"/><Relationship Id="rId18" Type="http://schemas.openxmlformats.org/officeDocument/2006/relationships/image" Target="../media/image31.jpg"/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12" Type="http://schemas.openxmlformats.org/officeDocument/2006/relationships/image" Target="../media/image25.jpg"/><Relationship Id="rId17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9.jp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jpg"/><Relationship Id="rId5" Type="http://schemas.openxmlformats.org/officeDocument/2006/relationships/image" Target="../media/image18.png"/><Relationship Id="rId15" Type="http://schemas.openxmlformats.org/officeDocument/2006/relationships/image" Target="../media/image28.jpg"/><Relationship Id="rId10" Type="http://schemas.openxmlformats.org/officeDocument/2006/relationships/image" Target="../media/image23.jpg"/><Relationship Id="rId19" Type="http://schemas.openxmlformats.org/officeDocument/2006/relationships/image" Target="../media/image32.jpg"/><Relationship Id="rId4" Type="http://schemas.openxmlformats.org/officeDocument/2006/relationships/image" Target="../media/image17.png"/><Relationship Id="rId9" Type="http://schemas.openxmlformats.org/officeDocument/2006/relationships/image" Target="../media/image22.jpg"/><Relationship Id="rId1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0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"/>
          <p:cNvSpPr txBox="1">
            <a:spLocks noGrp="1"/>
          </p:cNvSpPr>
          <p:nvPr>
            <p:ph type="ctrTitle"/>
          </p:nvPr>
        </p:nvSpPr>
        <p:spPr>
          <a:xfrm>
            <a:off x="2425783" y="2504790"/>
            <a:ext cx="7772400" cy="2951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Impact"/>
              <a:buNone/>
            </a:pPr>
            <a:r>
              <a:rPr lang="en-US" sz="4800" b="1" dirty="0">
                <a:solidFill>
                  <a:srgbClr val="FF0000"/>
                </a:solidFill>
              </a:rPr>
              <a:t>VTAR INSTITUTE</a:t>
            </a:r>
            <a:br>
              <a:rPr lang="en-US" sz="4800" b="1" dirty="0">
                <a:solidFill>
                  <a:srgbClr val="FF0000"/>
                </a:solidFill>
              </a:rPr>
            </a:br>
            <a:r>
              <a:rPr lang="en-US" sz="4800" b="1" dirty="0">
                <a:solidFill>
                  <a:srgbClr val="FF0000"/>
                </a:solidFill>
              </a:rPr>
              <a:t>26</a:t>
            </a:r>
            <a:r>
              <a:rPr lang="en-US" sz="4800" b="1" baseline="30000" dirty="0">
                <a:solidFill>
                  <a:srgbClr val="FF0000"/>
                </a:solidFill>
              </a:rPr>
              <a:t>TH</a:t>
            </a:r>
            <a:r>
              <a:rPr lang="en-US" sz="4800" b="1" dirty="0">
                <a:solidFill>
                  <a:srgbClr val="FF0000"/>
                </a:solidFill>
              </a:rPr>
              <a:t> GRADUATION CEREMONY</a:t>
            </a:r>
            <a:br>
              <a:rPr lang="en-US" sz="4800" b="1" dirty="0">
                <a:solidFill>
                  <a:srgbClr val="FF0000"/>
                </a:solidFill>
              </a:rPr>
            </a:br>
            <a:br>
              <a:rPr lang="en-US" sz="2400" b="1" dirty="0">
                <a:solidFill>
                  <a:srgbClr val="FF0000"/>
                </a:solidFill>
              </a:rPr>
            </a:br>
            <a:r>
              <a:rPr lang="en-US" sz="4800" b="1" dirty="0" err="1">
                <a:solidFill>
                  <a:srgbClr val="0000FF"/>
                </a:solidFill>
              </a:rPr>
              <a:t>拉曼技职学院</a:t>
            </a:r>
            <a:r>
              <a:rPr lang="en-US" sz="4800" b="1" dirty="0">
                <a:solidFill>
                  <a:srgbClr val="0000FF"/>
                </a:solidFill>
              </a:rPr>
              <a:t>  </a:t>
            </a:r>
            <a:br>
              <a:rPr lang="en-US" sz="4800" b="1" dirty="0">
                <a:solidFill>
                  <a:srgbClr val="0000FF"/>
                </a:solidFill>
              </a:rPr>
            </a:br>
            <a:r>
              <a:rPr lang="en-US" sz="4800" b="1" dirty="0" err="1">
                <a:solidFill>
                  <a:srgbClr val="0000FF"/>
                </a:solidFill>
              </a:rPr>
              <a:t>第二十</a:t>
            </a:r>
            <a:r>
              <a:rPr lang="zh-CN" altLang="en-US" sz="4800" b="1" dirty="0">
                <a:solidFill>
                  <a:srgbClr val="0000FF"/>
                </a:solidFill>
              </a:rPr>
              <a:t>六</a:t>
            </a:r>
            <a:r>
              <a:rPr lang="en-US" sz="4800" b="1" dirty="0" err="1">
                <a:solidFill>
                  <a:srgbClr val="0000FF"/>
                </a:solidFill>
              </a:rPr>
              <a:t>届毕业典礼</a:t>
            </a:r>
            <a:br>
              <a:rPr lang="en-US" sz="4800" b="1" dirty="0"/>
            </a:br>
            <a:br>
              <a:rPr lang="en-US" sz="4800" b="1" dirty="0">
                <a:solidFill>
                  <a:srgbClr val="FF0000"/>
                </a:solidFill>
              </a:rPr>
            </a:br>
            <a:endParaRPr sz="4800" b="1" dirty="0">
              <a:solidFill>
                <a:srgbClr val="0000FF"/>
              </a:solidFill>
            </a:endParaRPr>
          </a:p>
        </p:txBody>
      </p:sp>
      <p:pic>
        <p:nvPicPr>
          <p:cNvPr id="108" name="Google Shape;108;p1" descr="MC900281114[1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424" y="728766"/>
            <a:ext cx="1514359" cy="151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" descr="MC900281114[1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7588" y="728766"/>
            <a:ext cx="1514359" cy="15193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"/>
          <p:cNvSpPr txBox="1">
            <a:spLocks noGrp="1"/>
          </p:cNvSpPr>
          <p:nvPr>
            <p:ph type="title"/>
          </p:nvPr>
        </p:nvSpPr>
        <p:spPr>
          <a:xfrm>
            <a:off x="2209800" y="152401"/>
            <a:ext cx="6870700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mpact"/>
              <a:buNone/>
            </a:pPr>
            <a:r>
              <a:rPr lang="en-US" sz="4800" b="1"/>
              <a:t>DRESS CODE  </a:t>
            </a:r>
            <a:r>
              <a:rPr lang="en-US" sz="4800" b="1">
                <a:solidFill>
                  <a:srgbClr val="0000FF"/>
                </a:solidFill>
              </a:rPr>
              <a:t>着装要求</a:t>
            </a:r>
            <a:endParaRPr sz="4800" b="1">
              <a:solidFill>
                <a:srgbClr val="0000FF"/>
              </a:solidFill>
            </a:endParaRPr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1"/>
          </p:nvPr>
        </p:nvSpPr>
        <p:spPr>
          <a:xfrm>
            <a:off x="2209800" y="1412776"/>
            <a:ext cx="7344816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 dirty="0"/>
              <a:t>Strictly </a:t>
            </a:r>
            <a:r>
              <a:rPr lang="en-US" sz="3600" b="1" dirty="0">
                <a:solidFill>
                  <a:srgbClr val="FF0000"/>
                </a:solidFill>
              </a:rPr>
              <a:t>NO  </a:t>
            </a:r>
            <a:r>
              <a:rPr lang="en-US" sz="3600" dirty="0" err="1">
                <a:solidFill>
                  <a:srgbClr val="0000FF"/>
                </a:solidFill>
              </a:rPr>
              <a:t>绝对</a:t>
            </a:r>
            <a:r>
              <a:rPr lang="en-US" sz="3600" b="1" dirty="0" err="1">
                <a:solidFill>
                  <a:srgbClr val="FF0000"/>
                </a:solidFill>
              </a:rPr>
              <a:t>不</a:t>
            </a:r>
            <a:endParaRPr sz="3600" b="1" dirty="0">
              <a:solidFill>
                <a:srgbClr val="FF0000"/>
              </a:solidFill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3200"/>
              <a:buChar char="–"/>
            </a:pPr>
            <a:r>
              <a:rPr lang="en-US" sz="3200" dirty="0"/>
              <a:t>T-shirts  </a:t>
            </a:r>
            <a:r>
              <a:rPr lang="en-US" sz="3200" dirty="0" err="1">
                <a:solidFill>
                  <a:srgbClr val="0000FF"/>
                </a:solidFill>
              </a:rPr>
              <a:t>T恤</a:t>
            </a:r>
            <a:endParaRPr sz="3200" dirty="0">
              <a:solidFill>
                <a:srgbClr val="0000FF"/>
              </a:solidFill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3200"/>
              <a:buChar char="–"/>
            </a:pPr>
            <a:r>
              <a:rPr lang="en-US" sz="3200" dirty="0"/>
              <a:t>Shorts  </a:t>
            </a:r>
            <a:r>
              <a:rPr lang="en-US" sz="3200" dirty="0" err="1">
                <a:solidFill>
                  <a:srgbClr val="0000FF"/>
                </a:solidFill>
              </a:rPr>
              <a:t>短裤</a:t>
            </a:r>
            <a:endParaRPr sz="3200" dirty="0">
              <a:solidFill>
                <a:srgbClr val="0000FF"/>
              </a:solidFill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3200"/>
              <a:buChar char="–"/>
            </a:pPr>
            <a:r>
              <a:rPr lang="en-US" sz="3200" dirty="0"/>
              <a:t>Jeans  </a:t>
            </a:r>
            <a:r>
              <a:rPr lang="en-US" sz="3200" dirty="0" err="1">
                <a:solidFill>
                  <a:srgbClr val="0000FF"/>
                </a:solidFill>
              </a:rPr>
              <a:t>牛仔裤</a:t>
            </a:r>
            <a:endParaRPr sz="3200" dirty="0">
              <a:solidFill>
                <a:srgbClr val="0000FF"/>
              </a:solidFill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3200"/>
              <a:buChar char="–"/>
            </a:pPr>
            <a:r>
              <a:rPr lang="en-US" sz="3200" dirty="0"/>
              <a:t>Sneakers/Sport shoes   </a:t>
            </a:r>
            <a:r>
              <a:rPr lang="en-US" sz="3200" dirty="0" err="1">
                <a:solidFill>
                  <a:srgbClr val="0000FF"/>
                </a:solidFill>
              </a:rPr>
              <a:t>球鞋</a:t>
            </a:r>
            <a:r>
              <a:rPr lang="en-US" sz="3200" dirty="0">
                <a:solidFill>
                  <a:srgbClr val="0000FF"/>
                </a:solidFill>
              </a:rPr>
              <a:t>/</a:t>
            </a:r>
            <a:r>
              <a:rPr lang="en-US" sz="3200" dirty="0" err="1">
                <a:solidFill>
                  <a:srgbClr val="0000FF"/>
                </a:solidFill>
              </a:rPr>
              <a:t>运动鞋</a:t>
            </a:r>
            <a:endParaRPr sz="3200" dirty="0">
              <a:solidFill>
                <a:srgbClr val="0000FF"/>
              </a:solidFill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3200"/>
              <a:buChar char="–"/>
            </a:pPr>
            <a:r>
              <a:rPr lang="en-US" sz="3200" dirty="0"/>
              <a:t>Sandals  </a:t>
            </a:r>
            <a:r>
              <a:rPr lang="en-US" sz="3200" dirty="0" err="1">
                <a:solidFill>
                  <a:srgbClr val="0000FF"/>
                </a:solidFill>
              </a:rPr>
              <a:t>凉鞋</a:t>
            </a:r>
            <a:endParaRPr sz="3200" dirty="0">
              <a:solidFill>
                <a:srgbClr val="0000FF"/>
              </a:solidFill>
            </a:endParaRPr>
          </a:p>
          <a:p>
            <a:pPr marL="685800" lvl="1" indent="-254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endParaRPr sz="3200" dirty="0"/>
          </a:p>
        </p:txBody>
      </p:sp>
    </p:spTree>
  </p:cSld>
  <p:clrMapOvr>
    <a:masterClrMapping/>
  </p:clrMapOvr>
  <p:transition spd="med">
    <p:comb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5364" y="4743601"/>
            <a:ext cx="1989137" cy="198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6663" y="2184326"/>
            <a:ext cx="1511300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1"/>
          <p:cNvPicPr preferRelativeResize="0"/>
          <p:nvPr/>
        </p:nvPicPr>
        <p:blipFill rotWithShape="1">
          <a:blip r:embed="rId5">
            <a:alphaModFix/>
          </a:blip>
          <a:srcRect t="6727" b="6533"/>
          <a:stretch/>
        </p:blipFill>
        <p:spPr>
          <a:xfrm>
            <a:off x="8816976" y="2204865"/>
            <a:ext cx="1631711" cy="1224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1"/>
          <p:cNvPicPr preferRelativeResize="0"/>
          <p:nvPr/>
        </p:nvPicPr>
        <p:blipFill rotWithShape="1">
          <a:blip r:embed="rId6">
            <a:alphaModFix/>
          </a:blip>
          <a:srcRect l="6321" t="23120" r="6318" b="9681"/>
          <a:stretch/>
        </p:blipFill>
        <p:spPr>
          <a:xfrm>
            <a:off x="5270926" y="5292577"/>
            <a:ext cx="1872208" cy="144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1" descr="mens-polo-t-shirt-02-78870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58925" y="44450"/>
            <a:ext cx="1944688" cy="2160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1" descr="oakley-o-lyptical-t-shirt-sapphire-20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75050" y="115889"/>
            <a:ext cx="1944688" cy="194468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1" descr="2Q=="/>
          <p:cNvSpPr/>
          <p:nvPr/>
        </p:nvSpPr>
        <p:spPr>
          <a:xfrm>
            <a:off x="6088063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5" name="Google Shape;195;p11" descr="54EZ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58926" y="2349501"/>
            <a:ext cx="1920875" cy="28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1" descr="azule-suede-basketball-sneaker-p394-1089_zoom"/>
          <p:cNvPicPr preferRelativeResize="0"/>
          <p:nvPr/>
        </p:nvPicPr>
        <p:blipFill rotWithShape="1">
          <a:blip r:embed="rId10">
            <a:alphaModFix/>
          </a:blip>
          <a:srcRect t="10675" b="17490"/>
          <a:stretch/>
        </p:blipFill>
        <p:spPr>
          <a:xfrm>
            <a:off x="1558926" y="5486400"/>
            <a:ext cx="190817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1" descr="8921102221342"/>
          <p:cNvPicPr preferRelativeResize="0"/>
          <p:nvPr/>
        </p:nvPicPr>
        <p:blipFill rotWithShape="1">
          <a:blip r:embed="rId11">
            <a:alphaModFix/>
          </a:blip>
          <a:srcRect t="9484" b="17249"/>
          <a:stretch/>
        </p:blipFill>
        <p:spPr>
          <a:xfrm>
            <a:off x="7175501" y="5300663"/>
            <a:ext cx="1439863" cy="1350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1" descr="52326b64-63ef-4bac-9343-7ba759ffef4c__L"/>
          <p:cNvPicPr preferRelativeResize="0"/>
          <p:nvPr/>
        </p:nvPicPr>
        <p:blipFill rotWithShape="1">
          <a:blip r:embed="rId12">
            <a:alphaModFix/>
          </a:blip>
          <a:srcRect t="7590" b="3085"/>
          <a:stretch/>
        </p:blipFill>
        <p:spPr>
          <a:xfrm>
            <a:off x="3648076" y="5183188"/>
            <a:ext cx="1584325" cy="141446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1" descr="2Q=="/>
          <p:cNvSpPr/>
          <p:nvPr/>
        </p:nvSpPr>
        <p:spPr>
          <a:xfrm>
            <a:off x="6088063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0" name="Google Shape;200;p11" descr="2Q=="/>
          <p:cNvSpPr/>
          <p:nvPr/>
        </p:nvSpPr>
        <p:spPr>
          <a:xfrm>
            <a:off x="6088063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1" name="Google Shape;201;p11" descr="cih-wt-127"/>
          <p:cNvPicPr preferRelativeResize="0"/>
          <p:nvPr/>
        </p:nvPicPr>
        <p:blipFill rotWithShape="1">
          <a:blip r:embed="rId13">
            <a:alphaModFix/>
          </a:blip>
          <a:srcRect l="10049" t="7565" r="7343" b="7288"/>
          <a:stretch/>
        </p:blipFill>
        <p:spPr>
          <a:xfrm>
            <a:off x="6802438" y="44451"/>
            <a:ext cx="1955800" cy="20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1" descr="1"/>
          <p:cNvPicPr preferRelativeResize="0"/>
          <p:nvPr/>
        </p:nvPicPr>
        <p:blipFill rotWithShape="1">
          <a:blip r:embed="rId14">
            <a:alphaModFix/>
          </a:blip>
          <a:srcRect l="13901" t="10043" r="13722" b="3856"/>
          <a:stretch/>
        </p:blipFill>
        <p:spPr>
          <a:xfrm>
            <a:off x="8586789" y="44450"/>
            <a:ext cx="2117725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1" descr="Women_Jeans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742114" y="2098676"/>
            <a:ext cx="2185987" cy="327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1" descr="Best-Kids-Sneakers"/>
          <p:cNvPicPr preferRelativeResize="0"/>
          <p:nvPr/>
        </p:nvPicPr>
        <p:blipFill rotWithShape="1">
          <a:blip r:embed="rId16">
            <a:alphaModFix/>
          </a:blip>
          <a:srcRect l="59849" t="8757" b="50000"/>
          <a:stretch/>
        </p:blipFill>
        <p:spPr>
          <a:xfrm>
            <a:off x="5591175" y="1341439"/>
            <a:ext cx="1404938" cy="1443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1" descr="ANd9GcSxxVL4IaHb3PPcrT-oVxWJXaD6FYbLEVx6vnDunK_5F-iPw0-YdA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519739" y="260350"/>
            <a:ext cx="1512887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1" descr="sandal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305425" y="2708276"/>
            <a:ext cx="1727200" cy="1274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1" descr="stuart-weitzman-dreamgirl-gold-sandals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519738" y="4365625"/>
            <a:ext cx="1452562" cy="103663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1"/>
          <p:cNvSpPr/>
          <p:nvPr/>
        </p:nvSpPr>
        <p:spPr>
          <a:xfrm>
            <a:off x="2782889" y="1557339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700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00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9" name="Google Shape;209;p11"/>
          <p:cNvSpPr/>
          <p:nvPr/>
        </p:nvSpPr>
        <p:spPr>
          <a:xfrm>
            <a:off x="2782889" y="4652964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700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00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0" name="Google Shape;210;p11"/>
          <p:cNvSpPr/>
          <p:nvPr/>
        </p:nvSpPr>
        <p:spPr>
          <a:xfrm>
            <a:off x="2782889" y="6164264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700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00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4727576" y="6165851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700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00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4763610" y="3130403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700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00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3" name="Google Shape;213;p11"/>
          <p:cNvSpPr/>
          <p:nvPr/>
        </p:nvSpPr>
        <p:spPr>
          <a:xfrm>
            <a:off x="4727576" y="1557339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700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00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4" name="Google Shape;214;p11"/>
          <p:cNvSpPr/>
          <p:nvPr/>
        </p:nvSpPr>
        <p:spPr>
          <a:xfrm>
            <a:off x="8039101" y="1557339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700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00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5" name="Google Shape;215;p11"/>
          <p:cNvSpPr/>
          <p:nvPr/>
        </p:nvSpPr>
        <p:spPr>
          <a:xfrm>
            <a:off x="8039101" y="4652964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700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00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6" name="Google Shape;216;p11"/>
          <p:cNvSpPr/>
          <p:nvPr/>
        </p:nvSpPr>
        <p:spPr>
          <a:xfrm>
            <a:off x="8039101" y="6164264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700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00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7" name="Google Shape;217;p11"/>
          <p:cNvSpPr/>
          <p:nvPr/>
        </p:nvSpPr>
        <p:spPr>
          <a:xfrm>
            <a:off x="9983789" y="1557339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700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00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8" name="Google Shape;218;p11"/>
          <p:cNvSpPr/>
          <p:nvPr/>
        </p:nvSpPr>
        <p:spPr>
          <a:xfrm>
            <a:off x="9983789" y="2834297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700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00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9696401" y="6164264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700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00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0" name="Google Shape;220;p11"/>
          <p:cNvSpPr/>
          <p:nvPr/>
        </p:nvSpPr>
        <p:spPr>
          <a:xfrm>
            <a:off x="6527801" y="836614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700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00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1" name="Google Shape;221;p11"/>
          <p:cNvSpPr/>
          <p:nvPr/>
        </p:nvSpPr>
        <p:spPr>
          <a:xfrm>
            <a:off x="6527801" y="1989139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700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00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2" name="Google Shape;222;p11"/>
          <p:cNvSpPr/>
          <p:nvPr/>
        </p:nvSpPr>
        <p:spPr>
          <a:xfrm>
            <a:off x="6527801" y="3213101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700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00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3" name="Google Shape;223;p11"/>
          <p:cNvSpPr/>
          <p:nvPr/>
        </p:nvSpPr>
        <p:spPr>
          <a:xfrm>
            <a:off x="6527801" y="4868864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700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00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4" name="Google Shape;224;p11"/>
          <p:cNvSpPr/>
          <p:nvPr/>
        </p:nvSpPr>
        <p:spPr>
          <a:xfrm>
            <a:off x="6527801" y="6092826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700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00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5" name="Google Shape;225;p11"/>
          <p:cNvPicPr preferRelativeResize="0"/>
          <p:nvPr/>
        </p:nvPicPr>
        <p:blipFill rotWithShape="1">
          <a:blip r:embed="rId20">
            <a:alphaModFix/>
          </a:blip>
          <a:srcRect l="29507" t="20601" r="29507" b="53150"/>
          <a:stretch/>
        </p:blipFill>
        <p:spPr>
          <a:xfrm>
            <a:off x="8891100" y="3465514"/>
            <a:ext cx="1397050" cy="124736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1"/>
          <p:cNvSpPr/>
          <p:nvPr/>
        </p:nvSpPr>
        <p:spPr>
          <a:xfrm>
            <a:off x="9948813" y="4275165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700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00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med">
    <p:comb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2" descr="Image result for office wear for men"/>
          <p:cNvPicPr preferRelativeResize="0"/>
          <p:nvPr/>
        </p:nvPicPr>
        <p:blipFill rotWithShape="1">
          <a:blip r:embed="rId3">
            <a:alphaModFix/>
          </a:blip>
          <a:srcRect l="30742" r="31458"/>
          <a:stretch/>
        </p:blipFill>
        <p:spPr>
          <a:xfrm>
            <a:off x="3807709" y="626893"/>
            <a:ext cx="2066094" cy="546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2" descr="party-wear-for-men-4"/>
          <p:cNvPicPr preferRelativeResize="0"/>
          <p:nvPr/>
        </p:nvPicPr>
        <p:blipFill rotWithShape="1">
          <a:blip r:embed="rId4">
            <a:alphaModFix/>
          </a:blip>
          <a:srcRect l="3033" r="53101"/>
          <a:stretch/>
        </p:blipFill>
        <p:spPr>
          <a:xfrm>
            <a:off x="1703388" y="404813"/>
            <a:ext cx="2089150" cy="58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2" descr="Singapore-is-an-all-year-round-summer-city-and-Singaporean-men-need-to-take-a-lesson-in-casual-wear"/>
          <p:cNvPicPr preferRelativeResize="0"/>
          <p:nvPr/>
        </p:nvPicPr>
        <p:blipFill rotWithShape="1">
          <a:blip r:embed="rId5">
            <a:alphaModFix/>
          </a:blip>
          <a:srcRect l="25565" t="3844" r="26340" b="3843"/>
          <a:stretch/>
        </p:blipFill>
        <p:spPr>
          <a:xfrm>
            <a:off x="6240464" y="620713"/>
            <a:ext cx="1970087" cy="568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2" descr="Mens-Casual-Dress-For-Summer"/>
          <p:cNvPicPr preferRelativeResize="0"/>
          <p:nvPr/>
        </p:nvPicPr>
        <p:blipFill rotWithShape="1">
          <a:blip r:embed="rId6">
            <a:alphaModFix/>
          </a:blip>
          <a:srcRect l="38667" r="31083"/>
          <a:stretch/>
        </p:blipFill>
        <p:spPr>
          <a:xfrm>
            <a:off x="8472489" y="620713"/>
            <a:ext cx="1982787" cy="5472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2" descr="correct-u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3113" y="4652963"/>
            <a:ext cx="1511300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2" descr="Deletion_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79650" y="4652964"/>
            <a:ext cx="1512888" cy="1512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2" descr="Deletion_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43700" y="4652964"/>
            <a:ext cx="1512888" cy="1512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2" descr="Deletion_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047164" y="4652964"/>
            <a:ext cx="1512887" cy="1512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3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3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3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3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3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3" descr="Related image"/>
          <p:cNvPicPr preferRelativeResize="0"/>
          <p:nvPr/>
        </p:nvPicPr>
        <p:blipFill rotWithShape="1">
          <a:blip r:embed="rId3">
            <a:alphaModFix/>
          </a:blip>
          <a:srcRect l="31921" t="2414" r="34288"/>
          <a:stretch/>
        </p:blipFill>
        <p:spPr>
          <a:xfrm>
            <a:off x="8191929" y="620714"/>
            <a:ext cx="2016224" cy="5822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3"/>
          <p:cNvPicPr preferRelativeResize="0"/>
          <p:nvPr/>
        </p:nvPicPr>
        <p:blipFill rotWithShape="1">
          <a:blip r:embed="rId4">
            <a:alphaModFix/>
          </a:blip>
          <a:srcRect l="18597" r="31675"/>
          <a:stretch/>
        </p:blipFill>
        <p:spPr>
          <a:xfrm>
            <a:off x="6168257" y="626187"/>
            <a:ext cx="1800200" cy="4532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3" descr="best-celebrity-sneakers-main"/>
          <p:cNvPicPr preferRelativeResize="0"/>
          <p:nvPr/>
        </p:nvPicPr>
        <p:blipFill rotWithShape="1">
          <a:blip r:embed="rId5">
            <a:alphaModFix/>
          </a:blip>
          <a:srcRect l="4639" r="69769"/>
          <a:stretch/>
        </p:blipFill>
        <p:spPr>
          <a:xfrm>
            <a:off x="3863976" y="620714"/>
            <a:ext cx="2212975" cy="5761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3" descr="item21"/>
          <p:cNvPicPr preferRelativeResize="0"/>
          <p:nvPr/>
        </p:nvPicPr>
        <p:blipFill rotWithShape="1">
          <a:blip r:embed="rId6">
            <a:alphaModFix/>
          </a:blip>
          <a:srcRect l="50000" r="25567"/>
          <a:stretch/>
        </p:blipFill>
        <p:spPr>
          <a:xfrm>
            <a:off x="1703389" y="622300"/>
            <a:ext cx="1971675" cy="57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3" descr="correct-u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04288" y="4797425"/>
            <a:ext cx="1511300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3" descr="Deletion_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08214" y="4868864"/>
            <a:ext cx="1512887" cy="1512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3" descr="Deletion_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83339" y="4868864"/>
            <a:ext cx="1512887" cy="1512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3" descr="Deletion_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83114" y="4868864"/>
            <a:ext cx="1512887" cy="1512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3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3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3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3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3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title"/>
          </p:nvPr>
        </p:nvSpPr>
        <p:spPr>
          <a:xfrm>
            <a:off x="1774825" y="152400"/>
            <a:ext cx="9649767" cy="97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Impact"/>
              <a:buNone/>
            </a:pPr>
            <a:r>
              <a:rPr lang="en-US" sz="4400" b="1"/>
              <a:t>GOWNS AND HOODS  毕业袍和垂巾</a:t>
            </a:r>
            <a:endParaRPr sz="4400" b="1"/>
          </a:p>
        </p:txBody>
      </p:sp>
      <p:sp>
        <p:nvSpPr>
          <p:cNvPr id="258" name="Google Shape;258;p14"/>
          <p:cNvSpPr txBox="1">
            <a:spLocks noGrp="1"/>
          </p:cNvSpPr>
          <p:nvPr>
            <p:ph type="body" idx="1"/>
          </p:nvPr>
        </p:nvSpPr>
        <p:spPr>
          <a:xfrm>
            <a:off x="3792539" y="1628776"/>
            <a:ext cx="6264275" cy="469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 dirty="0"/>
              <a:t>Black gown  </a:t>
            </a:r>
            <a:r>
              <a:rPr lang="en-US" sz="3200" dirty="0" err="1"/>
              <a:t>黑袍</a:t>
            </a:r>
            <a:r>
              <a:rPr lang="en-US" sz="3200" dirty="0"/>
              <a:t> </a:t>
            </a:r>
            <a:endParaRPr sz="3200" dirty="0"/>
          </a:p>
          <a:p>
            <a:pPr marL="228600" lvl="0" indent="-228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3200"/>
              <a:buChar char="•"/>
            </a:pPr>
            <a:r>
              <a:rPr lang="en-US" sz="3200" dirty="0"/>
              <a:t>Hoods </a:t>
            </a:r>
            <a:r>
              <a:rPr lang="en-US" sz="3200" dirty="0" err="1"/>
              <a:t>colour</a:t>
            </a:r>
            <a:r>
              <a:rPr lang="en-US" sz="3200" dirty="0"/>
              <a:t>  </a:t>
            </a:r>
            <a:r>
              <a:rPr lang="en-US" sz="3200" dirty="0" err="1"/>
              <a:t>垂巾颜色</a:t>
            </a:r>
            <a:endParaRPr sz="3200" dirty="0"/>
          </a:p>
          <a:p>
            <a:pPr marL="685800" lvl="1" indent="-228600" algn="l" rtl="0">
              <a:lnSpc>
                <a:spcPct val="110000"/>
              </a:lnSpc>
              <a:spcBef>
                <a:spcPts val="1120"/>
              </a:spcBef>
              <a:spcAft>
                <a:spcPts val="0"/>
              </a:spcAft>
              <a:buSzPts val="2800"/>
              <a:buChar char="–"/>
            </a:pPr>
            <a:r>
              <a:rPr lang="en-US" sz="2800" dirty="0"/>
              <a:t>Electronic	 -    Light Blue</a:t>
            </a:r>
            <a:endParaRPr dirty="0"/>
          </a:p>
          <a:p>
            <a:pPr marL="685800" lvl="1" indent="-228600" algn="l" rtl="0">
              <a:lnSpc>
                <a:spcPct val="110000"/>
              </a:lnSpc>
              <a:spcBef>
                <a:spcPts val="1120"/>
              </a:spcBef>
              <a:spcAft>
                <a:spcPts val="0"/>
              </a:spcAft>
              <a:buSzPts val="2800"/>
              <a:buChar char="–"/>
            </a:pPr>
            <a:r>
              <a:rPr lang="en-US" sz="2800" dirty="0"/>
              <a:t>Beauty 		 - 	Purple</a:t>
            </a:r>
            <a:endParaRPr dirty="0"/>
          </a:p>
          <a:p>
            <a:pPr marL="685800" lvl="1" indent="-228600" algn="l" rtl="0">
              <a:lnSpc>
                <a:spcPct val="110000"/>
              </a:lnSpc>
              <a:spcBef>
                <a:spcPts val="1120"/>
              </a:spcBef>
              <a:spcAft>
                <a:spcPts val="0"/>
              </a:spcAft>
              <a:buSzPts val="2800"/>
              <a:buChar char="–"/>
            </a:pPr>
            <a:r>
              <a:rPr lang="en-US" sz="2800" dirty="0"/>
              <a:t>Electrical	 -      Orange</a:t>
            </a:r>
            <a:endParaRPr sz="2800" dirty="0"/>
          </a:p>
          <a:p>
            <a:pPr marL="685800" lvl="1" indent="-228600" algn="l" rtl="0">
              <a:lnSpc>
                <a:spcPct val="110000"/>
              </a:lnSpc>
              <a:spcBef>
                <a:spcPts val="1120"/>
              </a:spcBef>
              <a:spcAft>
                <a:spcPts val="0"/>
              </a:spcAft>
              <a:buSzPts val="2800"/>
              <a:buChar char="–"/>
            </a:pPr>
            <a:r>
              <a:rPr lang="en-US" sz="2800" dirty="0"/>
              <a:t>Hairdressing    -      Green</a:t>
            </a:r>
            <a:endParaRPr sz="2800" dirty="0"/>
          </a:p>
          <a:p>
            <a:pPr marL="685800" lvl="1" indent="-228600" algn="l" rtl="0">
              <a:lnSpc>
                <a:spcPct val="110000"/>
              </a:lnSpc>
              <a:spcBef>
                <a:spcPts val="1120"/>
              </a:spcBef>
              <a:spcAft>
                <a:spcPts val="0"/>
              </a:spcAft>
              <a:buSzPts val="2800"/>
              <a:buChar char="–"/>
            </a:pPr>
            <a:r>
              <a:rPr lang="en-US" sz="2800" dirty="0"/>
              <a:t>Bakery		 -      Yellow</a:t>
            </a:r>
          </a:p>
          <a:p>
            <a:pPr marL="685800" lvl="1" indent="-228600">
              <a:spcBef>
                <a:spcPts val="1120"/>
              </a:spcBef>
              <a:buSzPts val="2800"/>
            </a:pPr>
            <a:r>
              <a:rPr lang="en-US" sz="2600" dirty="0"/>
              <a:t>Precision </a:t>
            </a:r>
            <a:r>
              <a:rPr lang="en-US" sz="2600" dirty="0" err="1"/>
              <a:t>Mould</a:t>
            </a:r>
            <a:r>
              <a:rPr lang="en-US" sz="2800" dirty="0"/>
              <a:t>-      Red</a:t>
            </a:r>
          </a:p>
          <a:p>
            <a:pPr marL="685800" lvl="1" indent="-228600" algn="l" rtl="0">
              <a:lnSpc>
                <a:spcPct val="110000"/>
              </a:lnSpc>
              <a:spcBef>
                <a:spcPts val="1120"/>
              </a:spcBef>
              <a:spcAft>
                <a:spcPts val="0"/>
              </a:spcAft>
              <a:buSzPts val="2800"/>
              <a:buChar char="–"/>
            </a:pPr>
            <a:endParaRPr sz="2800" dirty="0"/>
          </a:p>
        </p:txBody>
      </p:sp>
      <p:sp>
        <p:nvSpPr>
          <p:cNvPr id="259" name="Google Shape;259;p14"/>
          <p:cNvSpPr/>
          <p:nvPr/>
        </p:nvSpPr>
        <p:spPr>
          <a:xfrm>
            <a:off x="8945510" y="2853459"/>
            <a:ext cx="865187" cy="431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0" name="Google Shape;260;p14"/>
          <p:cNvSpPr/>
          <p:nvPr/>
        </p:nvSpPr>
        <p:spPr>
          <a:xfrm>
            <a:off x="8945510" y="3458478"/>
            <a:ext cx="863600" cy="431800"/>
          </a:xfrm>
          <a:prstGeom prst="rect">
            <a:avLst/>
          </a:prstGeom>
          <a:solidFill>
            <a:srgbClr val="C215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1" name="Google Shape;261;p14"/>
          <p:cNvSpPr/>
          <p:nvPr/>
        </p:nvSpPr>
        <p:spPr>
          <a:xfrm>
            <a:off x="8945510" y="4029405"/>
            <a:ext cx="865187" cy="431800"/>
          </a:xfrm>
          <a:prstGeom prst="rect">
            <a:avLst/>
          </a:prstGeom>
          <a:solidFill>
            <a:srgbClr val="FF9933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2" name="Google Shape;262;p14"/>
          <p:cNvSpPr/>
          <p:nvPr/>
        </p:nvSpPr>
        <p:spPr>
          <a:xfrm>
            <a:off x="8945510" y="4589834"/>
            <a:ext cx="863600" cy="431800"/>
          </a:xfrm>
          <a:prstGeom prst="rect">
            <a:avLst/>
          </a:prstGeom>
          <a:solidFill>
            <a:srgbClr val="66FF99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3" name="Google Shape;263;p14"/>
          <p:cNvSpPr/>
          <p:nvPr/>
        </p:nvSpPr>
        <p:spPr>
          <a:xfrm>
            <a:off x="8945510" y="5150000"/>
            <a:ext cx="865187" cy="4318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4" name="Google Shape;2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4329" y="1125538"/>
            <a:ext cx="2068501" cy="383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7221" y="4638825"/>
            <a:ext cx="1476375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3;p14">
            <a:extLst>
              <a:ext uri="{FF2B5EF4-FFF2-40B4-BE49-F238E27FC236}">
                <a16:creationId xmlns:a16="http://schemas.microsoft.com/office/drawing/2014/main" id="{D5C4C566-76CE-AC4B-19F5-753796C632CF}"/>
              </a:ext>
            </a:extLst>
          </p:cNvPr>
          <p:cNvSpPr/>
          <p:nvPr/>
        </p:nvSpPr>
        <p:spPr>
          <a:xfrm>
            <a:off x="8943923" y="5682566"/>
            <a:ext cx="865187" cy="4318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med">
    <p:comb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"/>
          <p:cNvSpPr txBox="1"/>
          <p:nvPr/>
        </p:nvSpPr>
        <p:spPr>
          <a:xfrm>
            <a:off x="1441043" y="1321732"/>
            <a:ext cx="5460032" cy="96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lnSpc>
                <a:spcPct val="90000"/>
              </a:lnSpc>
              <a:buSzPts val="2400"/>
            </a:pPr>
            <a:r>
              <a:rPr lang="en-US" sz="2400" dirty="0"/>
              <a:t>San </a:t>
            </a:r>
            <a:r>
              <a:rPr lang="en-US" sz="2400" dirty="0" err="1"/>
              <a:t>Choon</a:t>
            </a:r>
            <a:r>
              <a:rPr lang="en-US" sz="2400" dirty="0"/>
              <a:t> Hall, Level 2, Wisma MCA</a:t>
            </a:r>
            <a:endParaRPr dirty="0"/>
          </a:p>
          <a:p>
            <a:pPr>
              <a:lnSpc>
                <a:spcPct val="90000"/>
              </a:lnSpc>
              <a:buClr>
                <a:srgbClr val="0000FF"/>
              </a:buClr>
              <a:buSzPts val="2400"/>
              <a:buFont typeface="Impact"/>
              <a:buNone/>
            </a:pPr>
            <a:r>
              <a:rPr lang="en-US" sz="2400" b="1" dirty="0" err="1">
                <a:solidFill>
                  <a:srgbClr val="0000FF"/>
                </a:solidFill>
                <a:latin typeface="Impact"/>
                <a:ea typeface="Impact"/>
                <a:cs typeface="Impact"/>
                <a:sym typeface="Impact"/>
              </a:rPr>
              <a:t>马华大厦</a:t>
            </a:r>
            <a:r>
              <a:rPr lang="en-US" sz="2400" b="1" dirty="0">
                <a:solidFill>
                  <a:srgbClr val="0000FF"/>
                </a:solidFill>
                <a:latin typeface="Impact"/>
                <a:ea typeface="Impact"/>
                <a:cs typeface="Impact"/>
                <a:sym typeface="Impact"/>
              </a:rPr>
              <a:t>, </a:t>
            </a:r>
            <a:r>
              <a:rPr lang="en-US" sz="2400" b="1" dirty="0" err="1">
                <a:solidFill>
                  <a:srgbClr val="0000FF"/>
                </a:solidFill>
                <a:latin typeface="Impact"/>
                <a:ea typeface="Impact"/>
                <a:cs typeface="Impact"/>
                <a:sym typeface="Impact"/>
              </a:rPr>
              <a:t>二楼，三春礼堂</a:t>
            </a:r>
            <a:endParaRPr sz="2400" b="1" dirty="0">
              <a:solidFill>
                <a:srgbClr val="00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2" name="Google Shape;272;p15"/>
          <p:cNvSpPr txBox="1">
            <a:spLocks noGrp="1"/>
          </p:cNvSpPr>
          <p:nvPr>
            <p:ph type="title"/>
          </p:nvPr>
        </p:nvSpPr>
        <p:spPr>
          <a:xfrm>
            <a:off x="1610547" y="84829"/>
            <a:ext cx="10297144" cy="117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</a:pPr>
            <a:r>
              <a:rPr lang="en-US" sz="2800" b="1" dirty="0">
                <a:latin typeface="Arial Black"/>
                <a:ea typeface="Arial Black"/>
                <a:cs typeface="Arial Black"/>
                <a:sym typeface="Arial Black"/>
              </a:rPr>
              <a:t>VTAR 26</a:t>
            </a:r>
            <a:r>
              <a:rPr lang="en-US" sz="2800" b="1" baseline="30000" dirty="0">
                <a:latin typeface="Arial Black"/>
                <a:ea typeface="Arial Black"/>
                <a:cs typeface="Arial Black"/>
                <a:sym typeface="Arial Black"/>
              </a:rPr>
              <a:t>TH</a:t>
            </a:r>
            <a:r>
              <a:rPr lang="en-US" sz="2800" b="1" dirty="0">
                <a:latin typeface="Arial Black"/>
                <a:ea typeface="Arial Black"/>
                <a:cs typeface="Arial Black"/>
                <a:sym typeface="Arial Black"/>
              </a:rPr>
              <a:t> GRADUATION CEREMONY </a:t>
            </a:r>
            <a:br>
              <a:rPr lang="en-US" sz="2800" b="1" dirty="0"/>
            </a:br>
            <a:r>
              <a:rPr lang="en-US" sz="2800" b="1" dirty="0" err="1">
                <a:solidFill>
                  <a:srgbClr val="0000FF"/>
                </a:solidFill>
              </a:rPr>
              <a:t>拉曼技职学院</a:t>
            </a:r>
            <a:r>
              <a:rPr lang="en-US" sz="2800" b="1" dirty="0">
                <a:solidFill>
                  <a:srgbClr val="0000FF"/>
                </a:solidFill>
              </a:rPr>
              <a:t>  </a:t>
            </a:r>
            <a:r>
              <a:rPr lang="en-US" sz="2800" b="1" dirty="0" err="1">
                <a:solidFill>
                  <a:srgbClr val="0000FF"/>
                </a:solidFill>
              </a:rPr>
              <a:t>第二十</a:t>
            </a:r>
            <a:r>
              <a:rPr lang="zh-CN" altLang="en-US" sz="2800" b="1" dirty="0">
                <a:solidFill>
                  <a:srgbClr val="0000FF"/>
                </a:solidFill>
              </a:rPr>
              <a:t>六</a:t>
            </a:r>
            <a:r>
              <a:rPr lang="en-US" sz="2800" b="1" dirty="0" err="1">
                <a:solidFill>
                  <a:srgbClr val="0000FF"/>
                </a:solidFill>
              </a:rPr>
              <a:t>届毕业典礼</a:t>
            </a:r>
            <a:br>
              <a:rPr lang="en-US" sz="2800" b="1" dirty="0"/>
            </a:br>
            <a:r>
              <a:rPr lang="en-US" altLang="zh-CN" sz="2800" b="1" dirty="0"/>
              <a:t>1</a:t>
            </a:r>
            <a:r>
              <a:rPr lang="en-US" altLang="zh-CN" sz="2800" b="1" baseline="30000" dirty="0">
                <a:latin typeface="Arial"/>
                <a:cs typeface="Arial"/>
                <a:sym typeface="Arial"/>
              </a:rPr>
              <a:t>st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 JUNE 2024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5"/>
          <p:cNvSpPr/>
          <p:nvPr/>
        </p:nvSpPr>
        <p:spPr>
          <a:xfrm>
            <a:off x="7279830" y="3032428"/>
            <a:ext cx="426447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/>
              <a:t>Level 3 Foyer, Wisma MCA</a:t>
            </a:r>
            <a:endParaRPr dirty="0"/>
          </a:p>
          <a:p>
            <a:r>
              <a:rPr lang="en-US" sz="2400" b="1" dirty="0" err="1">
                <a:solidFill>
                  <a:srgbClr val="0000FF"/>
                </a:solidFill>
                <a:latin typeface="Impact"/>
                <a:ea typeface="Impact"/>
                <a:cs typeface="Impact"/>
                <a:sym typeface="Impact"/>
              </a:rPr>
              <a:t>马华大厦</a:t>
            </a:r>
            <a:r>
              <a:rPr lang="en-US" sz="2400" b="1" dirty="0">
                <a:solidFill>
                  <a:srgbClr val="0000FF"/>
                </a:solidFill>
                <a:latin typeface="Impact"/>
                <a:ea typeface="Impact"/>
                <a:cs typeface="Impact"/>
                <a:sym typeface="Impact"/>
              </a:rPr>
              <a:t>, </a:t>
            </a:r>
            <a:r>
              <a:rPr lang="en-US" sz="2400" b="1" dirty="0" err="1">
                <a:solidFill>
                  <a:srgbClr val="0000FF"/>
                </a:solidFill>
                <a:latin typeface="Impact"/>
                <a:ea typeface="Impact"/>
                <a:cs typeface="Impact"/>
                <a:sym typeface="Impact"/>
              </a:rPr>
              <a:t>三楼门厅</a:t>
            </a:r>
            <a:endParaRPr sz="2400" b="1" dirty="0">
              <a:solidFill>
                <a:srgbClr val="00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193" t="7127" r="2251"/>
          <a:stretch/>
        </p:blipFill>
        <p:spPr>
          <a:xfrm>
            <a:off x="1206500" y="2262594"/>
            <a:ext cx="5054599" cy="44620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834801" y="2325898"/>
            <a:ext cx="2350584" cy="36534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300" b="1" dirty="0">
                <a:solidFill>
                  <a:schemeClr val="tx1"/>
                </a:solidFill>
              </a:rPr>
              <a:t>Press/Certificate Collection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695110" y="2775819"/>
            <a:ext cx="915360" cy="787769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200" b="1" dirty="0">
                <a:solidFill>
                  <a:sysClr val="windowText" lastClr="000000"/>
                </a:solidFill>
              </a:rPr>
              <a:t>Parents &amp; Guests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98780" y="3729833"/>
            <a:ext cx="911690" cy="708216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200" b="1" dirty="0">
                <a:solidFill>
                  <a:sysClr val="windowText" lastClr="000000"/>
                </a:solidFill>
              </a:rPr>
              <a:t>Parents &amp; Guests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33799" y="2775820"/>
            <a:ext cx="1192570" cy="787769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300" b="1" dirty="0" err="1">
                <a:solidFill>
                  <a:sysClr val="windowText" lastClr="000000"/>
                </a:solidFill>
              </a:rPr>
              <a:t>Graduands</a:t>
            </a:r>
            <a:endParaRPr lang="en-MY" sz="1300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19092" y="3729833"/>
            <a:ext cx="1043407" cy="708216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300" b="1" dirty="0">
                <a:solidFill>
                  <a:sysClr val="windowText" lastClr="000000"/>
                </a:solidFill>
              </a:rPr>
              <a:t>Parents &amp; Guests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45765" y="3732743"/>
            <a:ext cx="331585" cy="705306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MY" sz="1200" b="1" dirty="0">
                <a:solidFill>
                  <a:sysClr val="windowText" lastClr="000000"/>
                </a:solidFill>
              </a:rPr>
              <a:t>VIP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174752" y="3468223"/>
            <a:ext cx="1394810" cy="52322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dirty="0">
                <a:latin typeface="AR JULIAN" panose="02000000000000000000" pitchFamily="2" charset="0"/>
                <a:cs typeface="Arial" panose="020B0604020202020204" pitchFamily="34" charset="0"/>
              </a:rPr>
              <a:t>Refreshment</a:t>
            </a:r>
          </a:p>
          <a:p>
            <a:pPr algn="ctr"/>
            <a:r>
              <a:rPr lang="en-MY" dirty="0">
                <a:latin typeface="AR JULIAN" panose="02000000000000000000" pitchFamily="2" charset="0"/>
                <a:cs typeface="Arial" panose="020B0604020202020204" pitchFamily="34" charset="0"/>
              </a:rPr>
              <a:t>(</a:t>
            </a:r>
            <a:r>
              <a:rPr lang="en-MY" dirty="0" err="1">
                <a:latin typeface="AR JULIAN" panose="02000000000000000000" pitchFamily="2" charset="0"/>
                <a:cs typeface="Arial" panose="020B0604020202020204" pitchFamily="34" charset="0"/>
              </a:rPr>
              <a:t>vip</a:t>
            </a:r>
            <a:r>
              <a:rPr lang="en-MY" dirty="0">
                <a:latin typeface="AR JULIAN" panose="02000000000000000000" pitchFamily="2" charset="0"/>
                <a:cs typeface="Arial" panose="020B0604020202020204" pitchFamily="34" charset="0"/>
              </a:rPr>
              <a:t> &amp; staff)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37547" y="4878033"/>
            <a:ext cx="1526353" cy="46166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MY" sz="1200" dirty="0">
                <a:latin typeface="AR JULIAN" panose="02000000000000000000" pitchFamily="2" charset="0"/>
                <a:cs typeface="Arial" panose="020B0604020202020204" pitchFamily="34" charset="0"/>
              </a:rPr>
              <a:t>Parents, Guests &amp; Press Registration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59486" y="4939588"/>
            <a:ext cx="1423146" cy="30777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dirty="0">
                <a:latin typeface="AR JULIAN" panose="02000000000000000000" pitchFamily="2" charset="0"/>
                <a:cs typeface="Arial" panose="020B0604020202020204" pitchFamily="34" charset="0"/>
              </a:rPr>
              <a:t>Refreshment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20248" t="24689" r="29506" b="22385"/>
          <a:stretch/>
        </p:blipFill>
        <p:spPr>
          <a:xfrm>
            <a:off x="2970562" y="5822750"/>
            <a:ext cx="287913" cy="356277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7300146" y="4065076"/>
            <a:ext cx="4054921" cy="2263707"/>
            <a:chOff x="6285170" y="2697697"/>
            <a:chExt cx="4054921" cy="2422282"/>
          </a:xfrm>
        </p:grpSpPr>
        <p:grpSp>
          <p:nvGrpSpPr>
            <p:cNvPr id="50" name="Group 49"/>
            <p:cNvGrpSpPr/>
            <p:nvPr/>
          </p:nvGrpSpPr>
          <p:grpSpPr>
            <a:xfrm>
              <a:off x="6285170" y="2697697"/>
              <a:ext cx="4054921" cy="2422282"/>
              <a:chOff x="4997791" y="2282537"/>
              <a:chExt cx="4054921" cy="2422282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6945241" y="3958366"/>
                <a:ext cx="2107471" cy="742950"/>
              </a:xfrm>
              <a:prstGeom prst="rect">
                <a:avLst/>
              </a:prstGeom>
              <a:solidFill>
                <a:srgbClr val="61D6FF"/>
              </a:solidFill>
              <a:ln w="12700" cap="flat" cmpd="sng" algn="ctr">
                <a:solidFill>
                  <a:srgbClr val="BF9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945241" y="2287863"/>
                <a:ext cx="2107471" cy="576000"/>
              </a:xfrm>
              <a:prstGeom prst="rect">
                <a:avLst/>
              </a:prstGeom>
              <a:solidFill>
                <a:srgbClr val="D5D9BF"/>
              </a:solidFill>
              <a:ln w="12700" cap="flat" cmpd="sng" algn="ctr">
                <a:solidFill>
                  <a:srgbClr val="BF9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4997791" y="2282537"/>
                <a:ext cx="1935536" cy="1728000"/>
              </a:xfrm>
              <a:prstGeom prst="rect">
                <a:avLst/>
              </a:prstGeom>
              <a:solidFill>
                <a:srgbClr val="D5D9BF"/>
              </a:solidFill>
              <a:ln w="12700" cap="flat" cmpd="sng" algn="ctr">
                <a:solidFill>
                  <a:srgbClr val="BF9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MY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Foyer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8369073" y="2865626"/>
                <a:ext cx="683639" cy="1090975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2700" cap="flat" cmpd="sng" algn="ctr">
                <a:solidFill>
                  <a:srgbClr val="BF9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MY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Stair case</a:t>
                </a:r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2295" y="4172157"/>
                <a:ext cx="434062" cy="382838"/>
              </a:xfrm>
              <a:prstGeom prst="rect">
                <a:avLst/>
              </a:prstGeom>
              <a:ln>
                <a:solidFill>
                  <a:srgbClr val="BF9000"/>
                </a:solidFill>
              </a:ln>
            </p:spPr>
          </p:pic>
          <p:grpSp>
            <p:nvGrpSpPr>
              <p:cNvPr id="60" name="Group 59"/>
              <p:cNvGrpSpPr/>
              <p:nvPr/>
            </p:nvGrpSpPr>
            <p:grpSpPr>
              <a:xfrm>
                <a:off x="5047230" y="4013410"/>
                <a:ext cx="1302649" cy="691409"/>
                <a:chOff x="5515063" y="5830091"/>
                <a:chExt cx="1302649" cy="691409"/>
              </a:xfrm>
            </p:grpSpPr>
            <p:sp>
              <p:nvSpPr>
                <p:cNvPr id="75" name="Rounded Rectangle 74"/>
                <p:cNvSpPr/>
                <p:nvPr/>
              </p:nvSpPr>
              <p:spPr>
                <a:xfrm>
                  <a:off x="5515063" y="5830091"/>
                  <a:ext cx="1293230" cy="691409"/>
                </a:xfrm>
                <a:prstGeom prst="round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2700" cap="flat" cmpd="sng" algn="ctr">
                  <a:solidFill>
                    <a:srgbClr val="BF9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MY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MY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Staircase</a:t>
                  </a:r>
                </a:p>
              </p:txBody>
            </p:sp>
            <p:sp>
              <p:nvSpPr>
                <p:cNvPr id="76" name="Rounded Rectangle 75"/>
                <p:cNvSpPr/>
                <p:nvPr/>
              </p:nvSpPr>
              <p:spPr>
                <a:xfrm>
                  <a:off x="5825524" y="5830091"/>
                  <a:ext cx="695265" cy="388620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BF9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MY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6485907" y="6211001"/>
                  <a:ext cx="331805" cy="16752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BF9000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61" name="Rectangle 60"/>
              <p:cNvSpPr/>
              <p:nvPr/>
            </p:nvSpPr>
            <p:spPr>
              <a:xfrm>
                <a:off x="5530616" y="3894450"/>
                <a:ext cx="144000" cy="144000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rgbClr val="BF9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561323" y="3059412"/>
                <a:ext cx="144000" cy="144000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rgbClr val="BF9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6563745" y="3059412"/>
                <a:ext cx="144000" cy="144000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rgbClr val="BF9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575771" y="3876050"/>
                <a:ext cx="144000" cy="144000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rgbClr val="BF9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953438" y="3245964"/>
                <a:ext cx="1204928" cy="360000"/>
              </a:xfrm>
              <a:prstGeom prst="rect">
                <a:avLst/>
              </a:prstGeom>
              <a:solidFill>
                <a:srgbClr val="FFE699"/>
              </a:solidFill>
              <a:ln w="12700" cap="flat" cmpd="sng" algn="ctr">
                <a:solidFill>
                  <a:srgbClr val="BF9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952003" y="2865627"/>
                <a:ext cx="1191024" cy="1094443"/>
              </a:xfrm>
              <a:prstGeom prst="rect">
                <a:avLst/>
              </a:prstGeom>
              <a:solidFill>
                <a:srgbClr val="D5D9BF">
                  <a:alpha val="50000"/>
                </a:srgbClr>
              </a:solidFill>
              <a:ln w="12700" cap="flat" cmpd="sng" algn="ctr">
                <a:solidFill>
                  <a:srgbClr val="BF9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MY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Lift Lobby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8151174" y="2863861"/>
                <a:ext cx="217899" cy="1102589"/>
              </a:xfrm>
              <a:prstGeom prst="rect">
                <a:avLst/>
              </a:prstGeom>
              <a:solidFill>
                <a:srgbClr val="D5D9BF"/>
              </a:solidFill>
              <a:ln w="12700" cap="flat" cmpd="sng" algn="ctr">
                <a:solidFill>
                  <a:srgbClr val="BF9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Rounded Rectangle 67"/>
              <p:cNvSpPr/>
              <p:nvPr/>
            </p:nvSpPr>
            <p:spPr>
              <a:xfrm>
                <a:off x="5774587" y="3324792"/>
                <a:ext cx="750288" cy="490629"/>
              </a:xfrm>
              <a:prstGeom prst="roundRect">
                <a:avLst>
                  <a:gd name="adj" fmla="val 23168"/>
                </a:avLst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9" name="Group 68"/>
              <p:cNvGrpSpPr/>
              <p:nvPr/>
            </p:nvGrpSpPr>
            <p:grpSpPr>
              <a:xfrm rot="5400000">
                <a:off x="8717374" y="2248168"/>
                <a:ext cx="103813" cy="499424"/>
                <a:chOff x="3879257" y="2508134"/>
                <a:chExt cx="103813" cy="499424"/>
              </a:xfrm>
            </p:grpSpPr>
            <p:sp>
              <p:nvSpPr>
                <p:cNvPr id="73" name="Rectangle 72"/>
                <p:cNvSpPr/>
                <p:nvPr/>
              </p:nvSpPr>
              <p:spPr>
                <a:xfrm>
                  <a:off x="3893070" y="2508134"/>
                  <a:ext cx="90000" cy="216000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MY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3879257" y="2791558"/>
                  <a:ext cx="90000" cy="216000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MY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 rot="5400000">
                <a:off x="8111730" y="2229884"/>
                <a:ext cx="90000" cy="523390"/>
                <a:chOff x="3878943" y="2667171"/>
                <a:chExt cx="90000" cy="523390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3878943" y="2667171"/>
                  <a:ext cx="90000" cy="216000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MY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878943" y="2974561"/>
                  <a:ext cx="90000" cy="216000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MY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2" name="Group 51"/>
            <p:cNvGrpSpPr/>
            <p:nvPr/>
          </p:nvGrpSpPr>
          <p:grpSpPr>
            <a:xfrm>
              <a:off x="6305921" y="2707560"/>
              <a:ext cx="360000" cy="360000"/>
              <a:chOff x="2015280" y="4083030"/>
              <a:chExt cx="360000" cy="360000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2015280" y="4083030"/>
                <a:ext cx="360000" cy="360000"/>
              </a:xfrm>
              <a:prstGeom prst="rect">
                <a:avLst/>
              </a:prstGeom>
              <a:solidFill>
                <a:srgbClr val="FF4BFF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MY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6215" y="4123965"/>
                <a:ext cx="278130" cy="278130"/>
              </a:xfrm>
              <a:prstGeom prst="rect">
                <a:avLst/>
              </a:prstGeom>
            </p:spPr>
          </p:pic>
        </p:grpSp>
      </p:grpSp>
      <p:sp>
        <p:nvSpPr>
          <p:cNvPr id="78" name="TextBox 77"/>
          <p:cNvSpPr txBox="1"/>
          <p:nvPr/>
        </p:nvSpPr>
        <p:spPr>
          <a:xfrm>
            <a:off x="9254358" y="4091941"/>
            <a:ext cx="2072002" cy="58477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MY" sz="1600" dirty="0">
                <a:latin typeface="AR JULIAN" panose="02000000000000000000" pitchFamily="2" charset="0"/>
                <a:cs typeface="Arial" panose="020B0604020202020204" pitchFamily="34" charset="0"/>
              </a:rPr>
              <a:t>Gown Collect / return COUNTER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2382762" y="4591293"/>
            <a:ext cx="2719988" cy="286739"/>
            <a:chOff x="122663" y="6268129"/>
            <a:chExt cx="2666952" cy="432001"/>
          </a:xfrm>
        </p:grpSpPr>
        <p:sp>
          <p:nvSpPr>
            <p:cNvPr id="87" name="Rectangle 86"/>
            <p:cNvSpPr/>
            <p:nvPr/>
          </p:nvSpPr>
          <p:spPr>
            <a:xfrm>
              <a:off x="122663" y="6268130"/>
              <a:ext cx="443225" cy="432000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BKR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68136" y="6268129"/>
              <a:ext cx="432000" cy="432000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HD</a:t>
              </a:r>
              <a:endParaRPr kumimoji="0" lang="en-MY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012370" y="6268130"/>
              <a:ext cx="432000" cy="432000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IE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457842" y="6268129"/>
              <a:ext cx="432000" cy="432000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BT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900993" y="6268130"/>
              <a:ext cx="432000" cy="432000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EE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346464" y="6268129"/>
              <a:ext cx="443151" cy="432000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EDM</a:t>
              </a: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2380469" y="4591291"/>
            <a:ext cx="2710278" cy="2769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latin typeface="AR JULIAN" panose="02000000000000000000" pitchFamily="2" charset="0"/>
                <a:cs typeface="Arial" panose="020B0604020202020204" pitchFamily="34" charset="0"/>
              </a:rPr>
              <a:t>Exhibition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688127" y="6116889"/>
            <a:ext cx="875174" cy="2769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latin typeface="AR JULIAN" panose="02000000000000000000" pitchFamily="2" charset="0"/>
                <a:cs typeface="Arial" panose="020B0604020202020204" pitchFamily="34" charset="0"/>
              </a:rPr>
              <a:t>florist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B687F6-7182-98B5-47A9-CFFA7BE3FAD0}"/>
              </a:ext>
            </a:extLst>
          </p:cNvPr>
          <p:cNvSpPr txBox="1"/>
          <p:nvPr/>
        </p:nvSpPr>
        <p:spPr>
          <a:xfrm rot="5400000">
            <a:off x="2142901" y="4117787"/>
            <a:ext cx="626012" cy="20005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sz="700" dirty="0">
                <a:latin typeface="AR JULIAN" panose="02000000000000000000" pitchFamily="2" charset="0"/>
                <a:cs typeface="Arial" panose="020B0604020202020204" pitchFamily="34" charset="0"/>
              </a:rPr>
              <a:t>Exhibition</a:t>
            </a:r>
          </a:p>
        </p:txBody>
      </p:sp>
    </p:spTree>
    <p:extLst>
      <p:ext uri="{BB962C8B-B14F-4D97-AF65-F5344CB8AC3E}">
        <p14:creationId xmlns:p14="http://schemas.microsoft.com/office/powerpoint/2010/main" val="1932114107"/>
      </p:ext>
    </p:extLst>
  </p:cSld>
  <p:clrMapOvr>
    <a:masterClrMapping/>
  </p:clrMapOvr>
  <p:transition spd="med">
    <p:comb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064" y="1217281"/>
            <a:ext cx="6190227" cy="5488319"/>
          </a:xfrm>
          <a:prstGeom prst="rect">
            <a:avLst/>
          </a:prstGeom>
        </p:spPr>
      </p:pic>
      <p:sp>
        <p:nvSpPr>
          <p:cNvPr id="292" name="Google Shape;292;p17"/>
          <p:cNvSpPr txBox="1">
            <a:spLocks noGrp="1"/>
          </p:cNvSpPr>
          <p:nvPr>
            <p:ph type="title"/>
          </p:nvPr>
        </p:nvSpPr>
        <p:spPr>
          <a:xfrm>
            <a:off x="1500634" y="188914"/>
            <a:ext cx="10356005" cy="61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mpact"/>
              <a:buNone/>
            </a:pPr>
            <a:r>
              <a:rPr lang="en-US" sz="4800" b="1"/>
              <a:t>GRADUANDS PROCESSION  </a:t>
            </a:r>
            <a:r>
              <a:rPr lang="en-US" sz="4800" b="1">
                <a:solidFill>
                  <a:srgbClr val="0000FF"/>
                </a:solidFill>
              </a:rPr>
              <a:t>毕业生入场</a:t>
            </a:r>
            <a:endParaRPr sz="4800" b="1">
              <a:solidFill>
                <a:srgbClr val="0000FF"/>
              </a:solidFill>
            </a:endParaRPr>
          </a:p>
        </p:txBody>
      </p:sp>
      <p:pic>
        <p:nvPicPr>
          <p:cNvPr id="293" name="Google Shape;293;p17" descr="MC900140813[1]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500634" y="1995639"/>
            <a:ext cx="1795462" cy="324008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7"/>
          <p:cNvSpPr/>
          <p:nvPr/>
        </p:nvSpPr>
        <p:spPr>
          <a:xfrm rot="-5400000">
            <a:off x="4581309" y="3691883"/>
            <a:ext cx="584700" cy="324000"/>
          </a:xfrm>
          <a:prstGeom prst="rightArrow">
            <a:avLst>
              <a:gd name="adj1" fmla="val 40011"/>
              <a:gd name="adj2" fmla="val 73354"/>
            </a:avLst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5" name="Google Shape;295;p17"/>
          <p:cNvSpPr/>
          <p:nvPr/>
        </p:nvSpPr>
        <p:spPr>
          <a:xfrm rot="-5400000">
            <a:off x="4721746" y="5272477"/>
            <a:ext cx="457200" cy="419100"/>
          </a:xfrm>
          <a:prstGeom prst="bentArrow">
            <a:avLst>
              <a:gd name="adj1" fmla="val 29545"/>
              <a:gd name="adj2" fmla="val 33027"/>
              <a:gd name="adj3" fmla="val 40069"/>
              <a:gd name="adj4" fmla="val 42760"/>
            </a:avLst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6" name="Google Shape;296;p17"/>
          <p:cNvSpPr/>
          <p:nvPr/>
        </p:nvSpPr>
        <p:spPr>
          <a:xfrm rot="5400000" flipH="1">
            <a:off x="7960571" y="2555971"/>
            <a:ext cx="435600" cy="444300"/>
          </a:xfrm>
          <a:prstGeom prst="bentArrow">
            <a:avLst>
              <a:gd name="adj1" fmla="val 28426"/>
              <a:gd name="adj2" fmla="val 33494"/>
              <a:gd name="adj3" fmla="val 50000"/>
              <a:gd name="adj4" fmla="val 24052"/>
            </a:avLst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7" name="Google Shape;297;p17"/>
          <p:cNvSpPr/>
          <p:nvPr/>
        </p:nvSpPr>
        <p:spPr>
          <a:xfrm>
            <a:off x="5751060" y="2761913"/>
            <a:ext cx="550800" cy="325500"/>
          </a:xfrm>
          <a:prstGeom prst="rightArrow">
            <a:avLst>
              <a:gd name="adj1" fmla="val 40011"/>
              <a:gd name="adj2" fmla="val 73354"/>
            </a:avLst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8" name="Google Shape;298;p17"/>
          <p:cNvSpPr/>
          <p:nvPr/>
        </p:nvSpPr>
        <p:spPr>
          <a:xfrm>
            <a:off x="6745220" y="2750521"/>
            <a:ext cx="550800" cy="325500"/>
          </a:xfrm>
          <a:prstGeom prst="rightArrow">
            <a:avLst>
              <a:gd name="adj1" fmla="val 40011"/>
              <a:gd name="adj2" fmla="val 73354"/>
            </a:avLst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9" name="Google Shape;299;p17"/>
          <p:cNvSpPr/>
          <p:nvPr/>
        </p:nvSpPr>
        <p:spPr>
          <a:xfrm>
            <a:off x="4828413" y="2824246"/>
            <a:ext cx="435600" cy="444300"/>
          </a:xfrm>
          <a:prstGeom prst="bentArrow">
            <a:avLst>
              <a:gd name="adj1" fmla="val 28426"/>
              <a:gd name="adj2" fmla="val 33494"/>
              <a:gd name="adj3" fmla="val 50000"/>
              <a:gd name="adj4" fmla="val 24052"/>
            </a:avLst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0" name="Google Shape;300;p17"/>
          <p:cNvSpPr/>
          <p:nvPr/>
        </p:nvSpPr>
        <p:spPr>
          <a:xfrm rot="-5400000">
            <a:off x="4581309" y="4546340"/>
            <a:ext cx="584700" cy="324000"/>
          </a:xfrm>
          <a:prstGeom prst="rightArrow">
            <a:avLst>
              <a:gd name="adj1" fmla="val 40011"/>
              <a:gd name="adj2" fmla="val 73354"/>
            </a:avLst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1" name="Google Shape;301;p17"/>
          <p:cNvSpPr/>
          <p:nvPr/>
        </p:nvSpPr>
        <p:spPr>
          <a:xfrm flipH="1">
            <a:off x="5176823" y="5541083"/>
            <a:ext cx="444300" cy="398400"/>
          </a:xfrm>
          <a:prstGeom prst="bentArrow">
            <a:avLst>
              <a:gd name="adj1" fmla="val 32718"/>
              <a:gd name="adj2" fmla="val 33027"/>
              <a:gd name="adj3" fmla="val 40069"/>
              <a:gd name="adj4" fmla="val 42760"/>
            </a:avLst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2" name="Google Shape;302;p17"/>
          <p:cNvSpPr/>
          <p:nvPr/>
        </p:nvSpPr>
        <p:spPr>
          <a:xfrm>
            <a:off x="5271773" y="2679170"/>
            <a:ext cx="254400" cy="245400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3" name="Google Shape;303;p17"/>
          <p:cNvSpPr/>
          <p:nvPr/>
        </p:nvSpPr>
        <p:spPr>
          <a:xfrm>
            <a:off x="7554221" y="2778121"/>
            <a:ext cx="254400" cy="245400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18642" y="4094327"/>
            <a:ext cx="2719988" cy="2769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latin typeface="AR JULIAN" panose="02000000000000000000" pitchFamily="2" charset="0"/>
                <a:cs typeface="Arial" panose="020B0604020202020204" pitchFamily="34" charset="0"/>
              </a:rPr>
              <a:t>Exhibition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20504" y="5939483"/>
            <a:ext cx="875174" cy="2769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latin typeface="AR JULIAN" panose="02000000000000000000" pitchFamily="2" charset="0"/>
                <a:cs typeface="Arial" panose="020B0604020202020204" pitchFamily="34" charset="0"/>
              </a:rPr>
              <a:t>florist</a:t>
            </a:r>
          </a:p>
        </p:txBody>
      </p:sp>
    </p:spTree>
  </p:cSld>
  <p:clrMapOvr>
    <a:masterClrMapping/>
  </p:clrMapOvr>
  <p:transition spd="med">
    <p:comb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421" y="981256"/>
            <a:ext cx="6702586" cy="5918327"/>
          </a:xfrm>
          <a:prstGeom prst="rect">
            <a:avLst/>
          </a:prstGeom>
        </p:spPr>
      </p:pic>
      <p:sp>
        <p:nvSpPr>
          <p:cNvPr id="309" name="Google Shape;309;p18"/>
          <p:cNvSpPr txBox="1">
            <a:spLocks noGrp="1"/>
          </p:cNvSpPr>
          <p:nvPr>
            <p:ph type="title"/>
          </p:nvPr>
        </p:nvSpPr>
        <p:spPr>
          <a:xfrm>
            <a:off x="1500634" y="188914"/>
            <a:ext cx="9059862" cy="6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mpact"/>
              <a:buNone/>
            </a:pPr>
            <a:r>
              <a:rPr lang="en-US" sz="4800" b="1"/>
              <a:t>RECEIVING SCROLL  </a:t>
            </a:r>
            <a:r>
              <a:rPr lang="en-US" sz="4800" b="1">
                <a:solidFill>
                  <a:srgbClr val="0000FF"/>
                </a:solidFill>
              </a:rPr>
              <a:t>接收卷轴</a:t>
            </a:r>
            <a:endParaRPr sz="4800" b="1">
              <a:solidFill>
                <a:srgbClr val="0000FF"/>
              </a:solidFill>
            </a:endParaRPr>
          </a:p>
        </p:txBody>
      </p:sp>
      <p:sp>
        <p:nvSpPr>
          <p:cNvPr id="310" name="Google Shape;310;p18"/>
          <p:cNvSpPr/>
          <p:nvPr/>
        </p:nvSpPr>
        <p:spPr>
          <a:xfrm rot="-5400000" flipH="1">
            <a:off x="8607764" y="2162643"/>
            <a:ext cx="565200" cy="273600"/>
          </a:xfrm>
          <a:prstGeom prst="rightArrow">
            <a:avLst>
              <a:gd name="adj1" fmla="val 40011"/>
              <a:gd name="adj2" fmla="val 73354"/>
            </a:avLst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2" name="Google Shape;312;p18"/>
          <p:cNvSpPr/>
          <p:nvPr/>
        </p:nvSpPr>
        <p:spPr>
          <a:xfrm rot="5400000" flipH="1">
            <a:off x="7904111" y="2540580"/>
            <a:ext cx="348300" cy="361800"/>
          </a:xfrm>
          <a:prstGeom prst="bentArrow">
            <a:avLst>
              <a:gd name="adj1" fmla="val 28426"/>
              <a:gd name="adj2" fmla="val 33494"/>
              <a:gd name="adj3" fmla="val 50000"/>
              <a:gd name="adj4" fmla="val 24052"/>
            </a:avLst>
          </a:prstGeom>
          <a:solidFill>
            <a:srgbClr val="00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3" name="Google Shape;313;p18"/>
          <p:cNvSpPr/>
          <p:nvPr/>
        </p:nvSpPr>
        <p:spPr>
          <a:xfrm>
            <a:off x="7222330" y="2727793"/>
            <a:ext cx="444300" cy="245400"/>
          </a:xfrm>
          <a:prstGeom prst="rightArrow">
            <a:avLst>
              <a:gd name="adj1" fmla="val 40011"/>
              <a:gd name="adj2" fmla="val 73354"/>
            </a:avLst>
          </a:prstGeom>
          <a:solidFill>
            <a:srgbClr val="00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4" name="Google Shape;314;p18"/>
          <p:cNvSpPr/>
          <p:nvPr/>
        </p:nvSpPr>
        <p:spPr>
          <a:xfrm>
            <a:off x="8112224" y="1101189"/>
            <a:ext cx="355040" cy="362100"/>
          </a:xfrm>
          <a:prstGeom prst="bentArrow">
            <a:avLst>
              <a:gd name="adj1" fmla="val 28426"/>
              <a:gd name="adj2" fmla="val 33494"/>
              <a:gd name="adj3" fmla="val 50000"/>
              <a:gd name="adj4" fmla="val 24052"/>
            </a:avLst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5" name="Google Shape;315;p18"/>
          <p:cNvSpPr/>
          <p:nvPr/>
        </p:nvSpPr>
        <p:spPr>
          <a:xfrm rot="-5400000">
            <a:off x="8003030" y="1688105"/>
            <a:ext cx="371400" cy="269700"/>
          </a:xfrm>
          <a:prstGeom prst="rightArrow">
            <a:avLst>
              <a:gd name="adj1" fmla="val 40011"/>
              <a:gd name="adj2" fmla="val 73354"/>
            </a:avLst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6" name="Google Shape;316;p18"/>
          <p:cNvSpPr/>
          <p:nvPr/>
        </p:nvSpPr>
        <p:spPr>
          <a:xfrm rot="5400000">
            <a:off x="8632717" y="1242235"/>
            <a:ext cx="415800" cy="292145"/>
          </a:xfrm>
          <a:prstGeom prst="bentArrow">
            <a:avLst>
              <a:gd name="adj1" fmla="val 32718"/>
              <a:gd name="adj2" fmla="val 33027"/>
              <a:gd name="adj3" fmla="val 40069"/>
              <a:gd name="adj4" fmla="val 42760"/>
            </a:avLst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7" name="Google Shape;317;p18"/>
          <p:cNvSpPr/>
          <p:nvPr/>
        </p:nvSpPr>
        <p:spPr>
          <a:xfrm>
            <a:off x="8436289" y="1131805"/>
            <a:ext cx="254400" cy="245400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8" name="Google Shape;318;p18"/>
          <p:cNvSpPr/>
          <p:nvPr/>
        </p:nvSpPr>
        <p:spPr>
          <a:xfrm>
            <a:off x="8688002" y="1590697"/>
            <a:ext cx="254400" cy="245400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9" name="Google Shape;319;p18"/>
          <p:cNvSpPr/>
          <p:nvPr/>
        </p:nvSpPr>
        <p:spPr>
          <a:xfrm rot="-5400000" flipH="1">
            <a:off x="8605119" y="3340480"/>
            <a:ext cx="543000" cy="283200"/>
          </a:xfrm>
          <a:prstGeom prst="rightArrow">
            <a:avLst>
              <a:gd name="adj1" fmla="val 40011"/>
              <a:gd name="adj2" fmla="val 73354"/>
            </a:avLst>
          </a:prstGeom>
          <a:solidFill>
            <a:srgbClr val="00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0" name="Google Shape;320;p18"/>
          <p:cNvSpPr/>
          <p:nvPr/>
        </p:nvSpPr>
        <p:spPr>
          <a:xfrm rot="10800000">
            <a:off x="8579322" y="3992292"/>
            <a:ext cx="324000" cy="325500"/>
          </a:xfrm>
          <a:prstGeom prst="bentArrow">
            <a:avLst>
              <a:gd name="adj1" fmla="val 29545"/>
              <a:gd name="adj2" fmla="val 33027"/>
              <a:gd name="adj3" fmla="val 40069"/>
              <a:gd name="adj4" fmla="val 42760"/>
            </a:avLst>
          </a:prstGeom>
          <a:solidFill>
            <a:srgbClr val="00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6597383" y="2734180"/>
            <a:ext cx="393900" cy="362100"/>
          </a:xfrm>
          <a:prstGeom prst="bentArrow">
            <a:avLst>
              <a:gd name="adj1" fmla="val 28426"/>
              <a:gd name="adj2" fmla="val 33494"/>
              <a:gd name="adj3" fmla="val 50000"/>
              <a:gd name="adj4" fmla="val 24052"/>
            </a:avLst>
          </a:prstGeom>
          <a:solidFill>
            <a:srgbClr val="00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23" name="Google Shape;323;p18" descr="MC900140813[1]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500634" y="1995639"/>
            <a:ext cx="1795462" cy="324008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8"/>
          <p:cNvSpPr/>
          <p:nvPr/>
        </p:nvSpPr>
        <p:spPr>
          <a:xfrm flipH="1">
            <a:off x="7506148" y="3876920"/>
            <a:ext cx="444300" cy="245400"/>
          </a:xfrm>
          <a:prstGeom prst="rightArrow">
            <a:avLst>
              <a:gd name="adj1" fmla="val 40011"/>
              <a:gd name="adj2" fmla="val 73354"/>
            </a:avLst>
          </a:prstGeom>
          <a:solidFill>
            <a:srgbClr val="00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1" name="Google Shape;311;p18"/>
          <p:cNvSpPr/>
          <p:nvPr/>
        </p:nvSpPr>
        <p:spPr>
          <a:xfrm rot="-5400000">
            <a:off x="6501564" y="3755078"/>
            <a:ext cx="362100" cy="355200"/>
          </a:xfrm>
          <a:prstGeom prst="bentArrow">
            <a:avLst>
              <a:gd name="adj1" fmla="val 29545"/>
              <a:gd name="adj2" fmla="val 33027"/>
              <a:gd name="adj3" fmla="val 40069"/>
              <a:gd name="adj4" fmla="val 42760"/>
            </a:avLst>
          </a:prstGeom>
          <a:solidFill>
            <a:srgbClr val="00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44027" y="6154989"/>
            <a:ext cx="875174" cy="2769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sz="1200" dirty="0">
                <a:latin typeface="AR JULIAN" panose="02000000000000000000" pitchFamily="2" charset="0"/>
                <a:cs typeface="Arial" panose="020B0604020202020204" pitchFamily="34" charset="0"/>
              </a:rPr>
              <a:t>florist</a:t>
            </a:r>
          </a:p>
        </p:txBody>
      </p:sp>
    </p:spTree>
  </p:cSld>
  <p:clrMapOvr>
    <a:masterClrMapping/>
  </p:clrMapOvr>
  <p:transition spd="med">
    <p:comb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>
            <a:spLocks noGrp="1"/>
          </p:cNvSpPr>
          <p:nvPr>
            <p:ph type="title"/>
          </p:nvPr>
        </p:nvSpPr>
        <p:spPr>
          <a:xfrm>
            <a:off x="1487488" y="152401"/>
            <a:ext cx="7593012" cy="111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 sz="4800" b="1" dirty="0"/>
              <a:t>REMINDERS   </a:t>
            </a:r>
            <a:r>
              <a:rPr lang="en-US" sz="4800" b="1" dirty="0" err="1">
                <a:solidFill>
                  <a:srgbClr val="0000FF"/>
                </a:solidFill>
              </a:rPr>
              <a:t>提醒事项</a:t>
            </a:r>
            <a:endParaRPr sz="4800" b="1" dirty="0">
              <a:solidFill>
                <a:srgbClr val="0000FF"/>
              </a:solidFill>
            </a:endParaRPr>
          </a:p>
        </p:txBody>
      </p:sp>
      <p:sp>
        <p:nvSpPr>
          <p:cNvPr id="329" name="Google Shape;329;p19"/>
          <p:cNvSpPr txBox="1">
            <a:spLocks noGrp="1"/>
          </p:cNvSpPr>
          <p:nvPr>
            <p:ph type="body" idx="1"/>
          </p:nvPr>
        </p:nvSpPr>
        <p:spPr>
          <a:xfrm>
            <a:off x="1487488" y="1412776"/>
            <a:ext cx="10297144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 dirty="0"/>
              <a:t>One invitation QR Code for one guest.</a:t>
            </a:r>
            <a:br>
              <a:rPr lang="en-US" sz="2400" dirty="0"/>
            </a:br>
            <a:r>
              <a:rPr lang="en-US" sz="2400" dirty="0" err="1">
                <a:solidFill>
                  <a:srgbClr val="0000FF"/>
                </a:solidFill>
              </a:rPr>
              <a:t>一位宾客一个邀请二维码</a:t>
            </a:r>
            <a:r>
              <a:rPr lang="en-US" sz="2400" dirty="0">
                <a:solidFill>
                  <a:srgbClr val="0000FF"/>
                </a:solidFill>
              </a:rPr>
              <a:t>。</a:t>
            </a:r>
            <a:endParaRPr sz="2400" dirty="0">
              <a:solidFill>
                <a:srgbClr val="0000FF"/>
              </a:solidFill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ct val="100000"/>
              <a:buChar char="–"/>
            </a:pPr>
            <a:r>
              <a:rPr lang="en-US" sz="2400" dirty="0"/>
              <a:t>Parents or guests without the invitation QR Code are NOT allowed to enter the hall.</a:t>
            </a:r>
            <a:br>
              <a:rPr lang="en-US" sz="2400" dirty="0"/>
            </a:br>
            <a:r>
              <a:rPr lang="en-US" sz="2400" dirty="0" err="1">
                <a:solidFill>
                  <a:srgbClr val="0000FF"/>
                </a:solidFill>
              </a:rPr>
              <a:t>没有邀请二维码的父母或宾客不得进入大厅</a:t>
            </a:r>
            <a:r>
              <a:rPr lang="en-US" sz="2400" dirty="0">
                <a:solidFill>
                  <a:srgbClr val="0000FF"/>
                </a:solidFill>
              </a:rPr>
              <a:t>。</a:t>
            </a:r>
          </a:p>
          <a:p>
            <a:pPr marL="457200" lvl="1" indent="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ct val="100000"/>
              <a:buNone/>
            </a:pPr>
            <a:endParaRPr sz="1000" dirty="0">
              <a:solidFill>
                <a:srgbClr val="0000FF"/>
              </a:solidFill>
            </a:endParaRPr>
          </a:p>
          <a:p>
            <a:pPr marL="228600" indent="-228600">
              <a:buSzPct val="100000"/>
            </a:pPr>
            <a:r>
              <a:rPr lang="en-US" sz="2400" dirty="0"/>
              <a:t>Cashless Car Park (Flat rate RM 7 per entry)</a:t>
            </a:r>
            <a:br>
              <a:rPr lang="en-US" sz="2400" dirty="0"/>
            </a:br>
            <a:r>
              <a:rPr lang="zh-CN" altLang="en-US" sz="2400" dirty="0">
                <a:solidFill>
                  <a:srgbClr val="0000FF"/>
                </a:solidFill>
              </a:rPr>
              <a:t>无现金停车场 （平率 </a:t>
            </a:r>
            <a:r>
              <a:rPr lang="en-US" altLang="zh-CN" sz="2400" dirty="0">
                <a:solidFill>
                  <a:srgbClr val="0000FF"/>
                </a:solidFill>
              </a:rPr>
              <a:t>RM 7 per entry</a:t>
            </a:r>
            <a:r>
              <a:rPr lang="en-US" altLang="zh-CN" sz="2400" dirty="0"/>
              <a:t>)</a:t>
            </a:r>
            <a:endParaRPr sz="2400" dirty="0">
              <a:solidFill>
                <a:srgbClr val="0000FF"/>
              </a:solidFill>
            </a:endParaRPr>
          </a:p>
          <a:p>
            <a:pPr marL="685800" lvl="1" indent="-228600">
              <a:buSzPct val="100000"/>
            </a:pPr>
            <a:r>
              <a:rPr lang="en-US" sz="2400" dirty="0"/>
              <a:t>Touch </a:t>
            </a:r>
            <a:r>
              <a:rPr lang="zh-CN" altLang="en-US" sz="2400" dirty="0"/>
              <a:t>‘</a:t>
            </a:r>
            <a:r>
              <a:rPr lang="en-US" altLang="zh-CN" sz="2400" dirty="0"/>
              <a:t>n</a:t>
            </a:r>
            <a:r>
              <a:rPr lang="en-US" sz="2400" dirty="0"/>
              <a:t> Go / Credit / Debit Card only</a:t>
            </a:r>
            <a:br>
              <a:rPr lang="en-US" sz="2400" dirty="0"/>
            </a:br>
            <a:r>
              <a:rPr lang="zh-CN" altLang="en-US" sz="2400" dirty="0">
                <a:solidFill>
                  <a:srgbClr val="0000FF"/>
                </a:solidFill>
              </a:rPr>
              <a:t>只允许使用</a:t>
            </a:r>
            <a:r>
              <a:rPr lang="en-US" sz="2400" dirty="0">
                <a:solidFill>
                  <a:srgbClr val="0000FF"/>
                </a:solidFill>
              </a:rPr>
              <a:t>Touch ‘n Go / Credit / Debit Card </a:t>
            </a:r>
          </a:p>
          <a:p>
            <a:pPr marL="685800" lvl="1" indent="-228600">
              <a:buSzPct val="100000"/>
            </a:pPr>
            <a:r>
              <a:rPr lang="en-US" altLang="en-US" sz="2400" dirty="0"/>
              <a:t>Cars can be parked at basement of </a:t>
            </a:r>
            <a:r>
              <a:rPr lang="en-US" altLang="en-US" sz="2400" dirty="0" err="1"/>
              <a:t>Wisma</a:t>
            </a:r>
            <a:r>
              <a:rPr lang="en-US" altLang="en-US" sz="2400" dirty="0"/>
              <a:t> MCA </a:t>
            </a:r>
          </a:p>
          <a:p>
            <a:pPr marL="457200" lvl="1" indent="0">
              <a:buSzPct val="100000"/>
              <a:buNone/>
            </a:pPr>
            <a:r>
              <a:rPr lang="en-US" altLang="zh-CN" sz="2400" dirty="0"/>
              <a:t>   </a:t>
            </a:r>
            <a:r>
              <a:rPr lang="zh-CN" altLang="en-US" sz="2400" dirty="0">
                <a:solidFill>
                  <a:srgbClr val="0000FF"/>
                </a:solidFill>
              </a:rPr>
              <a:t>汽车可以停在马华大厦的地下室</a:t>
            </a:r>
            <a:endParaRPr lang="en-US" altLang="en-US" sz="2400" dirty="0">
              <a:solidFill>
                <a:srgbClr val="0000FF"/>
              </a:solidFill>
            </a:endParaRPr>
          </a:p>
          <a:p>
            <a:pPr marL="457200" lvl="1" indent="0">
              <a:buSzPct val="100000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685800" lvl="1" indent="-8763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ct val="100000"/>
              <a:buNone/>
            </a:pPr>
            <a:endParaRPr sz="2400" dirty="0"/>
          </a:p>
        </p:txBody>
      </p:sp>
    </p:spTree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>
            <a:spLocks noGrp="1"/>
          </p:cNvSpPr>
          <p:nvPr>
            <p:ph type="title"/>
          </p:nvPr>
        </p:nvSpPr>
        <p:spPr>
          <a:xfrm>
            <a:off x="1487488" y="152402"/>
            <a:ext cx="7593012" cy="6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 sz="4800" b="1" dirty="0"/>
              <a:t>REMINDERS   </a:t>
            </a:r>
            <a:r>
              <a:rPr lang="en-US" sz="4800" b="1" dirty="0" err="1">
                <a:solidFill>
                  <a:srgbClr val="0000FF"/>
                </a:solidFill>
              </a:rPr>
              <a:t>提醒事项</a:t>
            </a:r>
            <a:endParaRPr sz="4800" b="1" dirty="0">
              <a:solidFill>
                <a:srgbClr val="0000FF"/>
              </a:solidFill>
            </a:endParaRPr>
          </a:p>
        </p:txBody>
      </p:sp>
      <p:sp>
        <p:nvSpPr>
          <p:cNvPr id="329" name="Google Shape;329;p19"/>
          <p:cNvSpPr txBox="1">
            <a:spLocks noGrp="1"/>
          </p:cNvSpPr>
          <p:nvPr>
            <p:ph type="body" idx="1"/>
          </p:nvPr>
        </p:nvSpPr>
        <p:spPr>
          <a:xfrm>
            <a:off x="959002" y="1178804"/>
            <a:ext cx="4857904" cy="465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28600" algn="just">
              <a:buSzPct val="100000"/>
            </a:pPr>
            <a:r>
              <a:rPr lang="en-US" sz="2000" dirty="0"/>
              <a:t>All </a:t>
            </a:r>
            <a:r>
              <a:rPr lang="en-US" sz="2000" dirty="0" err="1"/>
              <a:t>Graduands</a:t>
            </a:r>
            <a:r>
              <a:rPr lang="en-US" sz="2000" dirty="0"/>
              <a:t>, Parents and Guests are required to indicate the below flat rate application form to the Guard Counter (Ground Floor) for validation per entry. </a:t>
            </a:r>
            <a:r>
              <a:rPr lang="zh-CN" altLang="en-US" sz="2000" dirty="0">
                <a:solidFill>
                  <a:srgbClr val="0000FF"/>
                </a:solidFill>
              </a:rPr>
              <a:t>所有毕业生，父母和宾客都需要向警卫柜台（一楼）显示以下的表格，以便获得 </a:t>
            </a:r>
            <a:r>
              <a:rPr lang="en-US" altLang="zh-CN" sz="2000" dirty="0">
                <a:solidFill>
                  <a:srgbClr val="0000FF"/>
                </a:solidFill>
              </a:rPr>
              <a:t>RM 7 per entry</a:t>
            </a:r>
            <a:r>
              <a:rPr lang="zh-CN" altLang="en-US" sz="2000" dirty="0">
                <a:solidFill>
                  <a:srgbClr val="0000FF"/>
                </a:solidFill>
              </a:rPr>
              <a:t>。</a:t>
            </a:r>
            <a:endParaRPr sz="2000" dirty="0"/>
          </a:p>
          <a:p>
            <a:pPr marL="685800" lvl="1" indent="-87630" algn="just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ct val="100000"/>
              <a:buNone/>
            </a:pP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398E5-C635-B789-7EE7-924ADEC88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105" y="251331"/>
            <a:ext cx="4716902" cy="645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34267"/>
      </p:ext>
    </p:extLst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>
            <a:spLocks noGrp="1"/>
          </p:cNvSpPr>
          <p:nvPr>
            <p:ph type="title"/>
          </p:nvPr>
        </p:nvSpPr>
        <p:spPr>
          <a:xfrm>
            <a:off x="1774826" y="152401"/>
            <a:ext cx="8353622" cy="111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Impact"/>
              <a:buNone/>
            </a:pPr>
            <a:r>
              <a:rPr lang="en-US" sz="4400" b="1" dirty="0"/>
              <a:t>2</a:t>
            </a:r>
            <a:r>
              <a:rPr lang="en-US" altLang="zh-CN" sz="4400" b="1" dirty="0"/>
              <a:t>6</a:t>
            </a:r>
            <a:r>
              <a:rPr lang="en-US" sz="4400" b="1" baseline="30000" dirty="0"/>
              <a:t>TH</a:t>
            </a:r>
            <a:r>
              <a:rPr lang="en-US" sz="4400" b="1" dirty="0"/>
              <a:t> GRADUATION CEREMONY</a:t>
            </a:r>
            <a:br>
              <a:rPr lang="en-US" sz="4400" b="1" dirty="0"/>
            </a:br>
            <a:r>
              <a:rPr lang="en-US" sz="4400" b="1" dirty="0" err="1">
                <a:solidFill>
                  <a:srgbClr val="0000FF"/>
                </a:solidFill>
              </a:rPr>
              <a:t>第二十</a:t>
            </a:r>
            <a:r>
              <a:rPr lang="zh-CN" altLang="en-US" sz="4400" b="1" dirty="0">
                <a:solidFill>
                  <a:srgbClr val="0000FF"/>
                </a:solidFill>
              </a:rPr>
              <a:t>六</a:t>
            </a:r>
            <a:r>
              <a:rPr lang="en-US" sz="4400" b="1" dirty="0" err="1">
                <a:solidFill>
                  <a:srgbClr val="0000FF"/>
                </a:solidFill>
              </a:rPr>
              <a:t>届毕业典礼</a:t>
            </a:r>
            <a:endParaRPr sz="4400" b="1" dirty="0"/>
          </a:p>
        </p:txBody>
      </p:sp>
      <p:sp>
        <p:nvSpPr>
          <p:cNvPr id="115" name="Google Shape;115;p2"/>
          <p:cNvSpPr txBox="1">
            <a:spLocks noGrp="1"/>
          </p:cNvSpPr>
          <p:nvPr>
            <p:ph type="body" idx="1"/>
          </p:nvPr>
        </p:nvSpPr>
        <p:spPr>
          <a:xfrm>
            <a:off x="1034414" y="1757486"/>
            <a:ext cx="9834446" cy="438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200" dirty="0"/>
              <a:t>Date </a:t>
            </a:r>
            <a:r>
              <a:rPr lang="en-US" sz="3200" dirty="0" err="1"/>
              <a:t>日期</a:t>
            </a:r>
            <a:r>
              <a:rPr lang="en-US" sz="3200" dirty="0"/>
              <a:t>: 	</a:t>
            </a:r>
            <a:r>
              <a:rPr lang="en-MY" sz="3200" b="1" dirty="0">
                <a:solidFill>
                  <a:schemeClr val="dk1"/>
                </a:solidFill>
              </a:rPr>
              <a:t>1</a:t>
            </a:r>
            <a:r>
              <a:rPr lang="en-US" sz="3200" b="1" baseline="30000" dirty="0" err="1">
                <a:solidFill>
                  <a:schemeClr val="dk1"/>
                </a:solidFill>
              </a:rPr>
              <a:t>st</a:t>
            </a:r>
            <a:r>
              <a:rPr lang="en-US" sz="3200" b="1" dirty="0">
                <a:solidFill>
                  <a:schemeClr val="dk1"/>
                </a:solidFill>
              </a:rPr>
              <a:t> June 2024, Saturday</a:t>
            </a:r>
            <a:br>
              <a:rPr lang="en-US" sz="3200" b="1" dirty="0">
                <a:solidFill>
                  <a:schemeClr val="dk1"/>
                </a:solidFill>
              </a:rPr>
            </a:br>
            <a:r>
              <a:rPr lang="en-US" sz="3200" b="1" dirty="0">
                <a:solidFill>
                  <a:srgbClr val="3333FF"/>
                </a:solidFill>
              </a:rPr>
              <a:t> 			2024年6月1日，星期六</a:t>
            </a:r>
            <a:endParaRPr sz="3200" b="1" dirty="0">
              <a:solidFill>
                <a:srgbClr val="3333FF"/>
              </a:solidFill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184"/>
              </a:spcBef>
              <a:spcAft>
                <a:spcPts val="0"/>
              </a:spcAft>
              <a:buSzPct val="100000"/>
              <a:buChar char="•"/>
            </a:pPr>
            <a:r>
              <a:rPr lang="en-US" sz="3200" dirty="0"/>
              <a:t>Time </a:t>
            </a:r>
            <a:r>
              <a:rPr lang="en-US" sz="3200" dirty="0" err="1"/>
              <a:t>时间</a:t>
            </a:r>
            <a:r>
              <a:rPr lang="en-US" sz="3200" dirty="0"/>
              <a:t>: 	</a:t>
            </a:r>
            <a:r>
              <a:rPr lang="en-US" sz="3200" b="1" dirty="0">
                <a:solidFill>
                  <a:schemeClr val="dk1"/>
                </a:solidFill>
              </a:rPr>
              <a:t>7.00 am – 12.00 pm</a:t>
            </a:r>
            <a:br>
              <a:rPr lang="en-US" sz="3200" b="1" dirty="0">
                <a:solidFill>
                  <a:schemeClr val="dk1"/>
                </a:solidFill>
              </a:rPr>
            </a:br>
            <a:r>
              <a:rPr lang="en-US" sz="3200" b="1" dirty="0">
                <a:solidFill>
                  <a:srgbClr val="3333FF"/>
                </a:solidFill>
              </a:rPr>
              <a:t> 			上午7点 至 中午12点</a:t>
            </a:r>
            <a:endParaRPr sz="3200" b="1" dirty="0">
              <a:solidFill>
                <a:srgbClr val="3333FF"/>
              </a:solidFill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184"/>
              </a:spcBef>
              <a:spcAft>
                <a:spcPts val="0"/>
              </a:spcAft>
              <a:buSzPct val="100000"/>
              <a:buChar char="•"/>
            </a:pPr>
            <a:r>
              <a:rPr lang="en-US" sz="3200" dirty="0"/>
              <a:t>Venue </a:t>
            </a:r>
            <a:r>
              <a:rPr lang="en-US" sz="3200" dirty="0" err="1"/>
              <a:t>地点</a:t>
            </a:r>
            <a:r>
              <a:rPr lang="en-US" sz="3200" dirty="0"/>
              <a:t>: 	</a:t>
            </a:r>
            <a:r>
              <a:rPr lang="en-US" sz="3200" b="1" dirty="0">
                <a:solidFill>
                  <a:schemeClr val="dk1"/>
                </a:solidFill>
              </a:rPr>
              <a:t>San </a:t>
            </a:r>
            <a:r>
              <a:rPr lang="en-US" sz="3200" b="1" dirty="0" err="1">
                <a:solidFill>
                  <a:schemeClr val="dk1"/>
                </a:solidFill>
              </a:rPr>
              <a:t>Choon</a:t>
            </a:r>
            <a:r>
              <a:rPr lang="en-US" sz="3200" b="1" dirty="0">
                <a:solidFill>
                  <a:schemeClr val="dk1"/>
                </a:solidFill>
              </a:rPr>
              <a:t> Hall, Level 2,Wisma MCA</a:t>
            </a:r>
            <a:br>
              <a:rPr lang="en-US" sz="3200" b="1" dirty="0">
                <a:solidFill>
                  <a:schemeClr val="dk1"/>
                </a:solidFill>
              </a:rPr>
            </a:br>
            <a:r>
              <a:rPr lang="en-US" sz="3200" b="1" dirty="0">
                <a:solidFill>
                  <a:srgbClr val="3333FF"/>
                </a:solidFill>
              </a:rPr>
              <a:t> 			</a:t>
            </a:r>
            <a:r>
              <a:rPr lang="en-US" sz="3200" b="1" dirty="0" err="1">
                <a:solidFill>
                  <a:srgbClr val="0000FF"/>
                </a:solidFill>
                <a:latin typeface="Impact"/>
                <a:ea typeface="Impact"/>
                <a:cs typeface="Impact"/>
                <a:sym typeface="Impact"/>
              </a:rPr>
              <a:t>马华大厦</a:t>
            </a:r>
            <a:r>
              <a:rPr lang="en-US" sz="3200" b="1" dirty="0">
                <a:solidFill>
                  <a:srgbClr val="0000FF"/>
                </a:solidFill>
                <a:latin typeface="Impact"/>
                <a:ea typeface="Impact"/>
                <a:cs typeface="Impact"/>
                <a:sym typeface="Impact"/>
              </a:rPr>
              <a:t>, </a:t>
            </a:r>
            <a:r>
              <a:rPr lang="en-US" sz="3200" b="1" dirty="0" err="1">
                <a:solidFill>
                  <a:srgbClr val="0000FF"/>
                </a:solidFill>
                <a:latin typeface="Impact"/>
                <a:ea typeface="Impact"/>
                <a:cs typeface="Impact"/>
                <a:sym typeface="Impact"/>
              </a:rPr>
              <a:t>二楼，三春礼堂</a:t>
            </a:r>
            <a:br>
              <a:rPr lang="en-US" sz="3200" b="1" dirty="0">
                <a:solidFill>
                  <a:srgbClr val="3333FF"/>
                </a:solidFill>
              </a:rPr>
            </a:br>
            <a:r>
              <a:rPr lang="en-US" sz="3200" dirty="0"/>
              <a:t>			163 </a:t>
            </a:r>
            <a:r>
              <a:rPr lang="en-US" sz="3200" dirty="0" err="1"/>
              <a:t>Jalan</a:t>
            </a:r>
            <a:r>
              <a:rPr lang="en-US" sz="3200" dirty="0"/>
              <a:t> </a:t>
            </a:r>
            <a:r>
              <a:rPr lang="en-US" sz="3200" dirty="0" err="1"/>
              <a:t>Ampang</a:t>
            </a:r>
            <a:r>
              <a:rPr lang="en-US" sz="3200" dirty="0"/>
              <a:t>, </a:t>
            </a:r>
            <a:br>
              <a:rPr lang="en-US" sz="3200" dirty="0"/>
            </a:br>
            <a:r>
              <a:rPr lang="en-US" sz="3200" dirty="0"/>
              <a:t>			50450 Kuala Lumpur.</a:t>
            </a:r>
            <a:br>
              <a:rPr lang="en-US" sz="3200" dirty="0"/>
            </a:br>
            <a:r>
              <a:rPr lang="en-US" sz="3200" dirty="0"/>
              <a:t>		</a:t>
            </a:r>
            <a:endParaRPr dirty="0"/>
          </a:p>
        </p:txBody>
      </p:sp>
      <p:pic>
        <p:nvPicPr>
          <p:cNvPr id="116" name="Google Shape;116;p2" descr="MC900078791[1]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409777" y="3694201"/>
            <a:ext cx="1556018" cy="3080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comb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>
            <a:spLocks noGrp="1"/>
          </p:cNvSpPr>
          <p:nvPr>
            <p:ph type="title"/>
          </p:nvPr>
        </p:nvSpPr>
        <p:spPr>
          <a:xfrm>
            <a:off x="1487488" y="152401"/>
            <a:ext cx="7593012" cy="111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 sz="4800" b="1" dirty="0"/>
              <a:t>REMINDERS   </a:t>
            </a:r>
            <a:r>
              <a:rPr lang="en-US" sz="4800" b="1" dirty="0" err="1">
                <a:solidFill>
                  <a:srgbClr val="0000FF"/>
                </a:solidFill>
              </a:rPr>
              <a:t>提醒事项</a:t>
            </a:r>
            <a:endParaRPr sz="4800" b="1" dirty="0">
              <a:solidFill>
                <a:srgbClr val="0000FF"/>
              </a:solidFill>
            </a:endParaRPr>
          </a:p>
        </p:txBody>
      </p:sp>
      <p:sp>
        <p:nvSpPr>
          <p:cNvPr id="335" name="Google Shape;335;p20"/>
          <p:cNvSpPr txBox="1">
            <a:spLocks noGrp="1"/>
          </p:cNvSpPr>
          <p:nvPr>
            <p:ph type="body" idx="1"/>
          </p:nvPr>
        </p:nvSpPr>
        <p:spPr>
          <a:xfrm>
            <a:off x="1190031" y="1480220"/>
            <a:ext cx="10553949" cy="489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Parents and Guests should arrive before/at 8.30 am and must be seated latest by 8.50 am.</a:t>
            </a:r>
            <a:br>
              <a:rPr lang="en-US" sz="2400" dirty="0"/>
            </a:br>
            <a:r>
              <a:rPr lang="en-US" sz="2400" dirty="0" err="1">
                <a:solidFill>
                  <a:srgbClr val="0000FF"/>
                </a:solidFill>
              </a:rPr>
              <a:t>家长和</a:t>
            </a:r>
            <a:r>
              <a:rPr lang="zh-CN" altLang="en-US" sz="2400" dirty="0">
                <a:solidFill>
                  <a:srgbClr val="0000FF"/>
                </a:solidFill>
              </a:rPr>
              <a:t>宾客</a:t>
            </a:r>
            <a:r>
              <a:rPr lang="en-US" sz="2400" dirty="0" err="1">
                <a:solidFill>
                  <a:srgbClr val="0000FF"/>
                </a:solidFill>
              </a:rPr>
              <a:t>应在上午</a:t>
            </a:r>
            <a:r>
              <a:rPr lang="en-US" sz="2400" dirty="0">
                <a:solidFill>
                  <a:srgbClr val="0000FF"/>
                </a:solidFill>
              </a:rPr>
              <a:t> 8.30 </a:t>
            </a:r>
            <a:r>
              <a:rPr lang="en-US" sz="2400" dirty="0" err="1">
                <a:solidFill>
                  <a:srgbClr val="0000FF"/>
                </a:solidFill>
              </a:rPr>
              <a:t>之前</a:t>
            </a:r>
            <a:r>
              <a:rPr lang="en-US" sz="2400" dirty="0">
                <a:solidFill>
                  <a:srgbClr val="0000FF"/>
                </a:solidFill>
              </a:rPr>
              <a:t>/</a:t>
            </a:r>
            <a:r>
              <a:rPr lang="en-US" sz="2400" dirty="0" err="1">
                <a:solidFill>
                  <a:srgbClr val="0000FF"/>
                </a:solidFill>
              </a:rPr>
              <a:t>准时到达，并且最迟必须在上午</a:t>
            </a:r>
            <a:r>
              <a:rPr lang="en-US" sz="2400" dirty="0">
                <a:solidFill>
                  <a:srgbClr val="0000FF"/>
                </a:solidFill>
              </a:rPr>
              <a:t> 8.50 </a:t>
            </a:r>
            <a:r>
              <a:rPr lang="en-US" sz="2400" dirty="0" err="1">
                <a:solidFill>
                  <a:srgbClr val="0000FF"/>
                </a:solidFill>
              </a:rPr>
              <a:t>就座</a:t>
            </a:r>
            <a:r>
              <a:rPr lang="en-US" sz="2400" dirty="0">
                <a:solidFill>
                  <a:srgbClr val="0000FF"/>
                </a:solidFill>
              </a:rPr>
              <a:t>。</a:t>
            </a:r>
            <a:endParaRPr sz="2400" dirty="0">
              <a:solidFill>
                <a:srgbClr val="0000FF"/>
              </a:solidFill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/>
              <a:t>Late comer will not be allowed to enter to the hall.</a:t>
            </a:r>
            <a:br>
              <a:rPr lang="en-US" sz="2400" dirty="0"/>
            </a:br>
            <a:r>
              <a:rPr lang="en-US" sz="2400" dirty="0" err="1">
                <a:solidFill>
                  <a:srgbClr val="0000FF"/>
                </a:solidFill>
              </a:rPr>
              <a:t>迟到者不得进入会场</a:t>
            </a:r>
            <a:r>
              <a:rPr lang="en-US" sz="2400" dirty="0">
                <a:solidFill>
                  <a:srgbClr val="0000FF"/>
                </a:solidFill>
              </a:rPr>
              <a:t>。</a:t>
            </a:r>
            <a:endParaRPr sz="2400" dirty="0">
              <a:solidFill>
                <a:srgbClr val="0000FF"/>
              </a:solidFill>
            </a:endParaRPr>
          </a:p>
          <a:p>
            <a:pPr marL="685800" lvl="1" indent="-228600">
              <a:buSzPts val="2400"/>
            </a:pPr>
            <a:r>
              <a:rPr lang="en-US" sz="2400" dirty="0" err="1"/>
              <a:t>Graduands</a:t>
            </a:r>
            <a:r>
              <a:rPr lang="en-US" sz="2400" dirty="0"/>
              <a:t> and guests are advised to remain in their seats throughout the ceremony.</a:t>
            </a:r>
            <a:br>
              <a:rPr lang="en-US" sz="2400" dirty="0"/>
            </a:br>
            <a:r>
              <a:rPr lang="en-US" sz="2400" dirty="0" err="1">
                <a:solidFill>
                  <a:srgbClr val="0000FF"/>
                </a:solidFill>
              </a:rPr>
              <a:t>建议毕业生和</a:t>
            </a:r>
            <a:r>
              <a:rPr lang="zh-CN" altLang="en-US" sz="2400" dirty="0">
                <a:solidFill>
                  <a:srgbClr val="0000FF"/>
                </a:solidFill>
              </a:rPr>
              <a:t>宾客</a:t>
            </a:r>
            <a:r>
              <a:rPr lang="en-US" sz="2400" dirty="0" err="1">
                <a:solidFill>
                  <a:srgbClr val="0000FF"/>
                </a:solidFill>
              </a:rPr>
              <a:t>在整个仪式进行时都留在座位上</a:t>
            </a:r>
            <a:r>
              <a:rPr lang="en-US" sz="2400" dirty="0">
                <a:solidFill>
                  <a:srgbClr val="0000FF"/>
                </a:solidFill>
              </a:rPr>
              <a:t>。</a:t>
            </a:r>
            <a:endParaRPr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"/>
          <p:cNvSpPr txBox="1">
            <a:spLocks noGrp="1"/>
          </p:cNvSpPr>
          <p:nvPr>
            <p:ph type="title"/>
          </p:nvPr>
        </p:nvSpPr>
        <p:spPr>
          <a:xfrm>
            <a:off x="1487488" y="152401"/>
            <a:ext cx="7593012" cy="111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 sz="4800" b="1" dirty="0"/>
              <a:t>REMINDERS   </a:t>
            </a:r>
            <a:r>
              <a:rPr lang="en-US" sz="4800" b="1" dirty="0" err="1">
                <a:solidFill>
                  <a:srgbClr val="0000FF"/>
                </a:solidFill>
              </a:rPr>
              <a:t>提醒事项</a:t>
            </a:r>
            <a:endParaRPr sz="4800" b="1" dirty="0">
              <a:solidFill>
                <a:srgbClr val="0000FF"/>
              </a:solidFill>
            </a:endParaRPr>
          </a:p>
        </p:txBody>
      </p:sp>
      <p:sp>
        <p:nvSpPr>
          <p:cNvPr id="341" name="Google Shape;341;p21"/>
          <p:cNvSpPr txBox="1">
            <a:spLocks noGrp="1"/>
          </p:cNvSpPr>
          <p:nvPr>
            <p:ph type="body" idx="1"/>
          </p:nvPr>
        </p:nvSpPr>
        <p:spPr>
          <a:xfrm>
            <a:off x="1255924" y="1182765"/>
            <a:ext cx="10583793" cy="518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 err="1"/>
              <a:t>Graduands</a:t>
            </a:r>
            <a:r>
              <a:rPr lang="en-US" sz="2400" dirty="0"/>
              <a:t> are MUST NOT lost the name tag given</a:t>
            </a:r>
            <a:br>
              <a:rPr lang="en-US" sz="2400" dirty="0"/>
            </a:br>
            <a:r>
              <a:rPr lang="en-US" sz="2400" dirty="0" err="1">
                <a:solidFill>
                  <a:srgbClr val="0000FF"/>
                </a:solidFill>
              </a:rPr>
              <a:t>毕业生不得丢失给定的姓名名牌</a:t>
            </a:r>
            <a:endParaRPr sz="2400" dirty="0">
              <a:solidFill>
                <a:srgbClr val="0000FF"/>
              </a:solidFill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 err="1"/>
              <a:t>Graduands</a:t>
            </a:r>
            <a:r>
              <a:rPr lang="en-US" sz="2400" dirty="0"/>
              <a:t> are NOT allowed to carry bag when entering the hall.</a:t>
            </a:r>
            <a:br>
              <a:rPr lang="en-US" sz="2400" dirty="0"/>
            </a:br>
            <a:r>
              <a:rPr lang="en-US" sz="2400" dirty="0" err="1">
                <a:solidFill>
                  <a:srgbClr val="0000FF"/>
                </a:solidFill>
              </a:rPr>
              <a:t>毕业生进入大厅时不得携带手提包</a:t>
            </a:r>
            <a:r>
              <a:rPr lang="en-US" sz="2400" dirty="0">
                <a:solidFill>
                  <a:srgbClr val="0000FF"/>
                </a:solidFill>
              </a:rPr>
              <a:t>/</a:t>
            </a:r>
            <a:r>
              <a:rPr lang="en-US" sz="2400" dirty="0" err="1">
                <a:solidFill>
                  <a:srgbClr val="0000FF"/>
                </a:solidFill>
              </a:rPr>
              <a:t>背包</a:t>
            </a:r>
            <a:r>
              <a:rPr lang="en-US" sz="2400" dirty="0">
                <a:solidFill>
                  <a:srgbClr val="0000FF"/>
                </a:solidFill>
              </a:rPr>
              <a:t>。</a:t>
            </a:r>
            <a:endParaRPr sz="2400" dirty="0">
              <a:solidFill>
                <a:srgbClr val="0000FF"/>
              </a:solidFill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/>
              <a:t>Mobile phone must be in silent mode.</a:t>
            </a:r>
            <a:br>
              <a:rPr lang="en-US" sz="2400" dirty="0"/>
            </a:br>
            <a:r>
              <a:rPr lang="en-US" sz="2400" dirty="0" err="1">
                <a:solidFill>
                  <a:srgbClr val="0000FF"/>
                </a:solidFill>
              </a:rPr>
              <a:t>手机必须处于静音模式并放在口袋里</a:t>
            </a:r>
            <a:r>
              <a:rPr lang="en-US" sz="2400" dirty="0">
                <a:solidFill>
                  <a:srgbClr val="0000FF"/>
                </a:solidFill>
              </a:rPr>
              <a:t>。</a:t>
            </a:r>
            <a:endParaRPr sz="2400" dirty="0">
              <a:solidFill>
                <a:srgbClr val="0000FF"/>
              </a:solidFill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 err="1"/>
              <a:t>Graduands</a:t>
            </a:r>
            <a:r>
              <a:rPr lang="en-US" sz="2400" dirty="0"/>
              <a:t> come late, after 8.30am are not allowed in processional and receiving scroll.</a:t>
            </a:r>
            <a:br>
              <a:rPr lang="en-US" sz="2400" dirty="0"/>
            </a:br>
            <a:r>
              <a:rPr lang="en-US" sz="2400" dirty="0">
                <a:solidFill>
                  <a:srgbClr val="0000FF"/>
                </a:solidFill>
              </a:rPr>
              <a:t>早上8.30 </a:t>
            </a:r>
            <a:r>
              <a:rPr lang="en-US" sz="2400" dirty="0" err="1">
                <a:solidFill>
                  <a:srgbClr val="0000FF"/>
                </a:solidFill>
              </a:rPr>
              <a:t>之后迟到的毕业生，不允许参加入场仪式和接收卷轴</a:t>
            </a:r>
            <a:r>
              <a:rPr lang="en-US" sz="2400" dirty="0">
                <a:solidFill>
                  <a:srgbClr val="0000FF"/>
                </a:solidFill>
              </a:rPr>
              <a:t>。 </a:t>
            </a:r>
          </a:p>
        </p:txBody>
      </p:sp>
    </p:spTree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"/>
          <p:cNvSpPr txBox="1">
            <a:spLocks noGrp="1"/>
          </p:cNvSpPr>
          <p:nvPr>
            <p:ph type="title"/>
          </p:nvPr>
        </p:nvSpPr>
        <p:spPr>
          <a:xfrm>
            <a:off x="1487488" y="152401"/>
            <a:ext cx="7593012" cy="111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buSzPts val="5100"/>
            </a:pPr>
            <a:r>
              <a:rPr lang="en-US" sz="4800" b="1" dirty="0"/>
              <a:t>ANNOUNCEMENT   </a:t>
            </a:r>
            <a:r>
              <a:rPr lang="zh-CN" altLang="en-US" sz="4800" b="1" dirty="0">
                <a:solidFill>
                  <a:srgbClr val="0000FF"/>
                </a:solidFill>
              </a:rPr>
              <a:t>通告</a:t>
            </a:r>
            <a:endParaRPr sz="4800" b="1" dirty="0">
              <a:solidFill>
                <a:srgbClr val="0000FF"/>
              </a:solidFill>
            </a:endParaRPr>
          </a:p>
        </p:txBody>
      </p:sp>
      <p:sp>
        <p:nvSpPr>
          <p:cNvPr id="341" name="Google Shape;341;p21"/>
          <p:cNvSpPr txBox="1">
            <a:spLocks noGrp="1"/>
          </p:cNvSpPr>
          <p:nvPr>
            <p:ph type="body" idx="1"/>
          </p:nvPr>
        </p:nvSpPr>
        <p:spPr>
          <a:xfrm>
            <a:off x="1255924" y="1182765"/>
            <a:ext cx="10583793" cy="518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  <a:buSzPts val="2800"/>
            </a:pPr>
            <a:r>
              <a:rPr lang="en-MY" sz="2400" dirty="0"/>
              <a:t>Flowers can be purchased at </a:t>
            </a:r>
            <a:r>
              <a:rPr lang="en-MY" sz="2400" dirty="0" err="1"/>
              <a:t>Wisma</a:t>
            </a:r>
            <a:r>
              <a:rPr lang="en-MY" sz="2400" dirty="0"/>
              <a:t> MCA, Level 2</a:t>
            </a:r>
          </a:p>
          <a:p>
            <a:pPr marL="0" lvl="0" indent="0">
              <a:spcBef>
                <a:spcPts val="0"/>
              </a:spcBef>
              <a:buSzPts val="2800"/>
              <a:buNone/>
            </a:pPr>
            <a:r>
              <a:rPr lang="en-MY" altLang="zh-CN" sz="2400" dirty="0">
                <a:solidFill>
                  <a:srgbClr val="0000FF"/>
                </a:solidFill>
              </a:rPr>
              <a:t>   </a:t>
            </a:r>
            <a:r>
              <a:rPr lang="zh-CN" altLang="en-US" sz="2400" dirty="0">
                <a:solidFill>
                  <a:srgbClr val="0000FF"/>
                </a:solidFill>
              </a:rPr>
              <a:t>鲜花可在 马华大厦</a:t>
            </a:r>
            <a:r>
              <a:rPr lang="en-US" altLang="zh-CN" sz="2400" dirty="0">
                <a:solidFill>
                  <a:srgbClr val="0000FF"/>
                </a:solidFill>
              </a:rPr>
              <a:t>, </a:t>
            </a:r>
            <a:r>
              <a:rPr lang="zh-CN" altLang="en-US" sz="2400" dirty="0">
                <a:solidFill>
                  <a:srgbClr val="0000FF"/>
                </a:solidFill>
              </a:rPr>
              <a:t>二楼 购买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lang="en-US" altLang="zh-CN" sz="1100" dirty="0">
              <a:solidFill>
                <a:srgbClr val="0000FF"/>
              </a:solidFill>
            </a:endParaRPr>
          </a:p>
          <a:p>
            <a:pPr marL="342900" lvl="0"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sz="2400" dirty="0" err="1"/>
              <a:t>Graduands</a:t>
            </a:r>
            <a:r>
              <a:rPr lang="en-US" sz="2400" dirty="0"/>
              <a:t> are required to collect gown at Level 3 upon arrival.</a:t>
            </a:r>
          </a:p>
          <a:p>
            <a:pPr marL="0" lvl="0" indent="0">
              <a:spcBef>
                <a:spcPts val="0"/>
              </a:spcBef>
              <a:buSzPts val="2800"/>
              <a:buNone/>
            </a:pPr>
            <a:r>
              <a:rPr lang="zh-CN" altLang="en-US" sz="2400" dirty="0"/>
              <a:t>   </a:t>
            </a:r>
            <a:r>
              <a:rPr lang="zh-CN" altLang="en-US" sz="2400" dirty="0">
                <a:solidFill>
                  <a:srgbClr val="0000FF"/>
                </a:solidFill>
              </a:rPr>
              <a:t>毕业生抵达时，必须到 三楼 领取毕业袍。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lang="en-US" sz="1100" dirty="0">
              <a:solidFill>
                <a:srgbClr val="0000FF"/>
              </a:solidFill>
            </a:endParaRPr>
          </a:p>
          <a:p>
            <a:pPr marL="342900" lvl="0"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sz="2400" dirty="0"/>
              <a:t>Parents and Guests need to register at Level 2 upon arrival and enter the hall.</a:t>
            </a:r>
          </a:p>
          <a:p>
            <a:pPr marL="0" lvl="0" indent="0">
              <a:spcBef>
                <a:spcPts val="0"/>
              </a:spcBef>
              <a:buSzPts val="2800"/>
              <a:buNone/>
            </a:pPr>
            <a:r>
              <a:rPr lang="zh-CN" altLang="en-US" sz="2400" dirty="0">
                <a:solidFill>
                  <a:srgbClr val="0000FF"/>
                </a:solidFill>
              </a:rPr>
              <a:t>   家长和宾客抵达后，必须到 二楼 登记并进入礼堂。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lang="en-US" altLang="zh-CN" sz="1100" dirty="0">
              <a:solidFill>
                <a:srgbClr val="0000FF"/>
              </a:solidFill>
            </a:endParaRPr>
          </a:p>
          <a:p>
            <a:pPr marL="342900" lvl="0"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altLang="zh-CN" sz="2400" dirty="0"/>
              <a:t>After the ceremony, </a:t>
            </a:r>
            <a:r>
              <a:rPr lang="en-US" altLang="zh-CN" sz="2400" dirty="0" err="1"/>
              <a:t>graduands</a:t>
            </a:r>
            <a:r>
              <a:rPr lang="en-US" altLang="zh-CN" sz="2400" dirty="0"/>
              <a:t> are required to return the gown at Level 3, and proceed to Certificate Collection Counter to fill up google form in order to claim certificate and VTAR Magazine.</a:t>
            </a:r>
          </a:p>
          <a:p>
            <a:pPr marL="0" lvl="0" indent="0">
              <a:spcBef>
                <a:spcPts val="0"/>
              </a:spcBef>
              <a:buSzPts val="2800"/>
              <a:buNone/>
            </a:pPr>
            <a:r>
              <a:rPr lang="zh-CN" altLang="en-US" sz="2400" dirty="0"/>
              <a:t>    </a:t>
            </a:r>
            <a:r>
              <a:rPr lang="zh-CN" altLang="en-US" sz="2400" dirty="0">
                <a:solidFill>
                  <a:srgbClr val="0000FF"/>
                </a:solidFill>
              </a:rPr>
              <a:t>仪式结束后，毕业生需要在 三楼 归还毕业袍，然后再前往证书领取柜台填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0" lvl="0" indent="0">
              <a:spcBef>
                <a:spcPts val="0"/>
              </a:spcBef>
              <a:buSzPts val="2800"/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    </a:t>
            </a:r>
            <a:r>
              <a:rPr lang="zh-CN" altLang="en-US" sz="2400" dirty="0">
                <a:solidFill>
                  <a:srgbClr val="0000FF"/>
                </a:solidFill>
              </a:rPr>
              <a:t>写表格以领取证书和 </a:t>
            </a:r>
            <a:r>
              <a:rPr lang="en-US" altLang="zh-CN" sz="2400" dirty="0">
                <a:solidFill>
                  <a:srgbClr val="0000FF"/>
                </a:solidFill>
              </a:rPr>
              <a:t>VTAR </a:t>
            </a:r>
            <a:r>
              <a:rPr lang="zh-CN" altLang="en-US" sz="2400" dirty="0">
                <a:solidFill>
                  <a:srgbClr val="0000FF"/>
                </a:solidFill>
              </a:rPr>
              <a:t>校刊。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075453"/>
      </p:ext>
    </p:extLst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4" descr="MC900056881[1]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733841" y="2313541"/>
            <a:ext cx="4153442" cy="44167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476260" y="1564394"/>
            <a:ext cx="81194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C00000"/>
                </a:solidFill>
              </a:rPr>
              <a:t>THANK YOU</a:t>
            </a:r>
          </a:p>
          <a:p>
            <a:pPr algn="ctr"/>
            <a:r>
              <a:rPr lang="zh-CN" altLang="en-US" sz="9600" b="1" dirty="0">
                <a:solidFill>
                  <a:srgbClr val="C00000"/>
                </a:solidFill>
              </a:rPr>
              <a:t>谢谢</a:t>
            </a:r>
            <a:endParaRPr lang="en-US" sz="96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>
    <p:comb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>
            <a:spLocks noGrp="1"/>
          </p:cNvSpPr>
          <p:nvPr>
            <p:ph type="title"/>
          </p:nvPr>
        </p:nvSpPr>
        <p:spPr>
          <a:xfrm>
            <a:off x="1991545" y="152401"/>
            <a:ext cx="7088955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mpact"/>
              <a:buNone/>
            </a:pPr>
            <a:r>
              <a:rPr lang="en-US" sz="4800" b="1"/>
              <a:t>PROGRAMME  </a:t>
            </a:r>
            <a:r>
              <a:rPr lang="en-US" sz="4800" b="1">
                <a:solidFill>
                  <a:srgbClr val="0000FF"/>
                </a:solidFill>
              </a:rPr>
              <a:t>节目</a:t>
            </a:r>
            <a:endParaRPr sz="4800" b="1">
              <a:solidFill>
                <a:srgbClr val="0000FF"/>
              </a:solidFill>
            </a:endParaRPr>
          </a:p>
        </p:txBody>
      </p:sp>
      <p:sp>
        <p:nvSpPr>
          <p:cNvPr id="122" name="Google Shape;122;p3"/>
          <p:cNvSpPr txBox="1">
            <a:spLocks noGrp="1"/>
          </p:cNvSpPr>
          <p:nvPr>
            <p:ph type="body" idx="1"/>
          </p:nvPr>
        </p:nvSpPr>
        <p:spPr>
          <a:xfrm>
            <a:off x="1343472" y="981076"/>
            <a:ext cx="10585176" cy="56888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None/>
            </a:pPr>
            <a:r>
              <a:rPr lang="en-US" sz="2400" dirty="0"/>
              <a:t>8.30 am	Arrival of Guests  </a:t>
            </a:r>
            <a:r>
              <a:rPr lang="en-US" sz="2400" dirty="0" err="1">
                <a:solidFill>
                  <a:srgbClr val="0000FF"/>
                </a:solidFill>
              </a:rPr>
              <a:t>宾客抵达</a:t>
            </a:r>
            <a:endParaRPr sz="2400" dirty="0">
              <a:solidFill>
                <a:srgbClr val="0000FF"/>
              </a:solidFill>
            </a:endParaRPr>
          </a:p>
          <a:p>
            <a:pPr marL="228600" lvl="0" indent="-228600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Gill Sans"/>
              <a:buNone/>
            </a:pPr>
            <a:r>
              <a:rPr lang="en-US" sz="2400" dirty="0"/>
              <a:t>8.40 am	Arrival of Guest of </a:t>
            </a:r>
            <a:r>
              <a:rPr lang="en-US" sz="2400" dirty="0" err="1"/>
              <a:t>Honour</a:t>
            </a:r>
            <a:r>
              <a:rPr lang="en-US" sz="2400" dirty="0"/>
              <a:t>  </a:t>
            </a:r>
            <a:r>
              <a:rPr lang="en-US" sz="2400" dirty="0" err="1">
                <a:solidFill>
                  <a:srgbClr val="0000FF"/>
                </a:solidFill>
              </a:rPr>
              <a:t>主嘉宾抵达</a:t>
            </a:r>
            <a:endParaRPr sz="2400" dirty="0">
              <a:solidFill>
                <a:srgbClr val="0000FF"/>
              </a:solidFill>
            </a:endParaRPr>
          </a:p>
          <a:p>
            <a:pPr marL="228600" lvl="0" indent="-228600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Gill Sans"/>
              <a:buNone/>
            </a:pPr>
            <a:r>
              <a:rPr lang="en-US" sz="2400" dirty="0"/>
              <a:t>9.00 am	Graduands and Academic Procession  </a:t>
            </a:r>
            <a:r>
              <a:rPr lang="en-US" sz="2400" dirty="0" err="1">
                <a:solidFill>
                  <a:srgbClr val="0000FF"/>
                </a:solidFill>
              </a:rPr>
              <a:t>入场仪式</a:t>
            </a:r>
            <a:endParaRPr sz="2400" dirty="0">
              <a:solidFill>
                <a:srgbClr val="0000FF"/>
              </a:solidFill>
            </a:endParaRPr>
          </a:p>
          <a:p>
            <a:pPr marL="228600" lvl="0" indent="-228600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Gill Sans"/>
              <a:buNone/>
            </a:pPr>
            <a:r>
              <a:rPr lang="en-US" sz="2400" dirty="0"/>
              <a:t>9.10 am	National Anthem  </a:t>
            </a:r>
            <a:r>
              <a:rPr lang="en-US" sz="2400" dirty="0" err="1">
                <a:solidFill>
                  <a:srgbClr val="0000FF"/>
                </a:solidFill>
              </a:rPr>
              <a:t>国歌</a:t>
            </a:r>
            <a:endParaRPr sz="2400" dirty="0">
              <a:solidFill>
                <a:srgbClr val="0000FF"/>
              </a:solidFill>
            </a:endParaRPr>
          </a:p>
          <a:p>
            <a:pPr marL="228600" lvl="0" indent="-228600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Gill Sans"/>
              <a:buNone/>
            </a:pPr>
            <a:r>
              <a:rPr lang="en-US" sz="2400" dirty="0"/>
              <a:t>9.15 am	Welcome Address &amp; Graduation Address  </a:t>
            </a:r>
            <a:r>
              <a:rPr lang="en-US" sz="2400" dirty="0" err="1">
                <a:solidFill>
                  <a:srgbClr val="0000FF"/>
                </a:solidFill>
              </a:rPr>
              <a:t>致辞</a:t>
            </a:r>
            <a:br>
              <a:rPr lang="en-US" sz="2400" dirty="0"/>
            </a:br>
            <a:r>
              <a:rPr lang="en-US" sz="2400" dirty="0"/>
              <a:t>		Presentation of Graduands  </a:t>
            </a:r>
            <a:r>
              <a:rPr lang="en-US" sz="2400" dirty="0" err="1">
                <a:solidFill>
                  <a:srgbClr val="0000FF"/>
                </a:solidFill>
              </a:rPr>
              <a:t>介绍毕业生</a:t>
            </a:r>
            <a:br>
              <a:rPr lang="en-US" sz="2400" dirty="0"/>
            </a:br>
            <a:r>
              <a:rPr lang="en-US" sz="2400" dirty="0"/>
              <a:t>		Presentation of Certificates  </a:t>
            </a:r>
            <a:r>
              <a:rPr lang="en-US" sz="2400" dirty="0" err="1">
                <a:solidFill>
                  <a:srgbClr val="0000FF"/>
                </a:solidFill>
              </a:rPr>
              <a:t>颁发</a:t>
            </a:r>
            <a:r>
              <a:rPr lang="zh-CN" altLang="en-US" sz="2400" dirty="0">
                <a:solidFill>
                  <a:srgbClr val="0000FF"/>
                </a:solidFill>
              </a:rPr>
              <a:t>证书</a:t>
            </a:r>
            <a:br>
              <a:rPr lang="en-US" sz="2400" dirty="0"/>
            </a:br>
            <a:r>
              <a:rPr lang="en-US" sz="2400" dirty="0"/>
              <a:t>		Presentation of Best Student Awards  </a:t>
            </a:r>
            <a:r>
              <a:rPr lang="en-US" sz="2400" dirty="0" err="1">
                <a:solidFill>
                  <a:srgbClr val="0000FF"/>
                </a:solidFill>
              </a:rPr>
              <a:t>颁发最佳学生奖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		Token of Appreciation  </a:t>
            </a:r>
            <a:r>
              <a:rPr lang="en-US" sz="2400" dirty="0" err="1">
                <a:solidFill>
                  <a:srgbClr val="0000FF"/>
                </a:solidFill>
              </a:rPr>
              <a:t>致谢礼篮</a:t>
            </a:r>
            <a:br>
              <a:rPr lang="en-US" sz="2400" dirty="0"/>
            </a:br>
            <a:r>
              <a:rPr lang="en-US" sz="2400" dirty="0"/>
              <a:t>		Recessional  </a:t>
            </a:r>
            <a:r>
              <a:rPr lang="en-US" sz="2400" dirty="0" err="1">
                <a:solidFill>
                  <a:srgbClr val="0000FF"/>
                </a:solidFill>
              </a:rPr>
              <a:t>离场仪式</a:t>
            </a:r>
            <a:endParaRPr lang="en-US" sz="2400" dirty="0"/>
          </a:p>
          <a:p>
            <a:pPr marL="228600" lvl="0" indent="-228600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Gill Sans"/>
              <a:buNone/>
            </a:pPr>
            <a:r>
              <a:rPr lang="en-US" sz="2400" dirty="0"/>
              <a:t>10.45 am	Group Photography Session  </a:t>
            </a:r>
            <a:r>
              <a:rPr lang="en-US" sz="2400" dirty="0" err="1">
                <a:solidFill>
                  <a:srgbClr val="0000FF"/>
                </a:solidFill>
              </a:rPr>
              <a:t>团体合影</a:t>
            </a:r>
            <a:endParaRPr sz="2400" dirty="0">
              <a:solidFill>
                <a:srgbClr val="0000FF"/>
              </a:solidFill>
            </a:endParaRPr>
          </a:p>
          <a:p>
            <a:pPr marL="228600" lvl="0" indent="-228600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Gill Sans"/>
              <a:buNone/>
            </a:pPr>
            <a:r>
              <a:rPr lang="en-US" sz="2400" dirty="0"/>
              <a:t>			Press Conference   </a:t>
            </a:r>
            <a:r>
              <a:rPr lang="en-US" sz="2400" dirty="0" err="1">
                <a:solidFill>
                  <a:srgbClr val="0000FF"/>
                </a:solidFill>
              </a:rPr>
              <a:t>新闻发布会</a:t>
            </a:r>
            <a:endParaRPr sz="2400" dirty="0">
              <a:solidFill>
                <a:srgbClr val="0000FF"/>
              </a:solidFill>
            </a:endParaRPr>
          </a:p>
          <a:p>
            <a:pPr marL="228600" lvl="0" indent="-228600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Gill Sans"/>
              <a:buNone/>
            </a:pPr>
            <a:r>
              <a:rPr lang="en-US" sz="2400" dirty="0"/>
              <a:t>			Refreshment   </a:t>
            </a:r>
            <a:r>
              <a:rPr lang="en-US" sz="2400" dirty="0" err="1">
                <a:solidFill>
                  <a:srgbClr val="0000FF"/>
                </a:solidFill>
              </a:rPr>
              <a:t>茶点</a:t>
            </a:r>
            <a:endParaRPr sz="2400" dirty="0">
              <a:solidFill>
                <a:srgbClr val="0000FF"/>
              </a:solidFill>
            </a:endParaRPr>
          </a:p>
          <a:p>
            <a:pPr marL="228600" lvl="0" indent="-228600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Gill Sans"/>
              <a:buNone/>
            </a:pPr>
            <a:r>
              <a:rPr lang="en-US" sz="2400" dirty="0"/>
              <a:t>12.00 pm	End of Event   </a:t>
            </a:r>
            <a:r>
              <a:rPr lang="en-US" sz="2400" dirty="0" err="1">
                <a:solidFill>
                  <a:srgbClr val="0000FF"/>
                </a:solidFill>
              </a:rPr>
              <a:t>活动结束</a:t>
            </a:r>
            <a:endParaRPr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>
    <p:comb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 txBox="1">
            <a:spLocks noGrp="1"/>
          </p:cNvSpPr>
          <p:nvPr>
            <p:ph type="title"/>
          </p:nvPr>
        </p:nvSpPr>
        <p:spPr>
          <a:xfrm>
            <a:off x="2209800" y="152401"/>
            <a:ext cx="9574832" cy="90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mpact"/>
              <a:buNone/>
            </a:pPr>
            <a:r>
              <a:rPr lang="en-US" b="1" dirty="0"/>
              <a:t>GRADUANDS’ ITINERARY  </a:t>
            </a:r>
            <a:r>
              <a:rPr lang="en-US" b="1" dirty="0" err="1">
                <a:solidFill>
                  <a:srgbClr val="0000FF"/>
                </a:solidFill>
              </a:rPr>
              <a:t>毕业生行程</a:t>
            </a:r>
            <a:endParaRPr b="1" dirty="0">
              <a:solidFill>
                <a:srgbClr val="0000FF"/>
              </a:solidFill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body" idx="1"/>
          </p:nvPr>
        </p:nvSpPr>
        <p:spPr>
          <a:xfrm>
            <a:off x="1055440" y="980728"/>
            <a:ext cx="11136560" cy="554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None/>
            </a:pPr>
            <a:r>
              <a:rPr lang="en-US" sz="2400" dirty="0"/>
              <a:t>7.00 am	Graduands arrival  </a:t>
            </a:r>
            <a:r>
              <a:rPr lang="en-US" sz="2400" dirty="0" err="1">
                <a:solidFill>
                  <a:srgbClr val="0000FF"/>
                </a:solidFill>
              </a:rPr>
              <a:t>毕业生抵达</a:t>
            </a:r>
            <a:endParaRPr sz="2400" dirty="0">
              <a:solidFill>
                <a:srgbClr val="0000FF"/>
              </a:solidFill>
            </a:endParaRPr>
          </a:p>
          <a:p>
            <a:pPr marL="228600" lvl="0" indent="-228600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Gill Sans"/>
              <a:buNone/>
            </a:pPr>
            <a:r>
              <a:rPr lang="en-US" sz="2400" dirty="0"/>
              <a:t>			Collect gown and dress up  </a:t>
            </a:r>
            <a:r>
              <a:rPr lang="en-US" sz="2400" dirty="0" err="1">
                <a:solidFill>
                  <a:srgbClr val="0000FF"/>
                </a:solidFill>
              </a:rPr>
              <a:t>领取毕业跑和装扮</a:t>
            </a:r>
            <a:endParaRPr sz="2400" dirty="0">
              <a:solidFill>
                <a:srgbClr val="0000FF"/>
              </a:solidFill>
            </a:endParaRPr>
          </a:p>
          <a:p>
            <a:pPr marL="228600" lvl="0" indent="-228600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Gill Sans"/>
              <a:buNone/>
            </a:pPr>
            <a:r>
              <a:rPr lang="en-US" sz="2400" dirty="0"/>
              <a:t>8.35 am	Ready at holding area  </a:t>
            </a:r>
            <a:r>
              <a:rPr lang="en-US" sz="2400" dirty="0" err="1">
                <a:solidFill>
                  <a:srgbClr val="0000FF"/>
                </a:solidFill>
              </a:rPr>
              <a:t>在等候区准备就绪</a:t>
            </a:r>
            <a:endParaRPr sz="2400" dirty="0">
              <a:solidFill>
                <a:srgbClr val="0000FF"/>
              </a:solidFill>
            </a:endParaRPr>
          </a:p>
          <a:p>
            <a:pPr marL="228600" lvl="0" indent="-228600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Gill Sans"/>
              <a:buNone/>
            </a:pPr>
            <a:r>
              <a:rPr lang="en-US" sz="2400" dirty="0"/>
              <a:t>8.55 am	Graduands Procession  </a:t>
            </a:r>
            <a:r>
              <a:rPr lang="en-US" sz="2400" dirty="0" err="1">
                <a:solidFill>
                  <a:srgbClr val="0000FF"/>
                </a:solidFill>
              </a:rPr>
              <a:t>入场仪式</a:t>
            </a:r>
            <a:endParaRPr sz="2400" dirty="0">
              <a:solidFill>
                <a:srgbClr val="0000FF"/>
              </a:solidFill>
            </a:endParaRPr>
          </a:p>
          <a:p>
            <a:pPr marL="228600" lvl="0" indent="-228600" algn="ctr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Gill Sans"/>
              <a:buNone/>
            </a:pPr>
            <a:r>
              <a:rPr lang="en-US" sz="2400" dirty="0">
                <a:solidFill>
                  <a:srgbClr val="CC0099"/>
                </a:solidFill>
              </a:rPr>
              <a:t>9.00 am to 10.45 am 	</a:t>
            </a:r>
            <a:endParaRPr dirty="0"/>
          </a:p>
          <a:p>
            <a:pPr marL="228600" lvl="0" indent="-228600" algn="ctr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Gill Sans"/>
              <a:buNone/>
            </a:pPr>
            <a:r>
              <a:rPr lang="en-US" sz="2400" dirty="0">
                <a:solidFill>
                  <a:srgbClr val="CC0099"/>
                </a:solidFill>
              </a:rPr>
              <a:t>Graduation Ceremony + Group Photo in hall</a:t>
            </a:r>
            <a:endParaRPr dirty="0"/>
          </a:p>
          <a:p>
            <a:pPr marL="228600" lvl="0" indent="-228600" algn="ctr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Gill Sans"/>
              <a:buNone/>
            </a:pPr>
            <a:r>
              <a:rPr lang="en-US" sz="2400" dirty="0" err="1">
                <a:solidFill>
                  <a:srgbClr val="CC0099"/>
                </a:solidFill>
              </a:rPr>
              <a:t>毕业典礼</a:t>
            </a:r>
            <a:r>
              <a:rPr lang="en-US" sz="2400" dirty="0">
                <a:solidFill>
                  <a:srgbClr val="CC0099"/>
                </a:solidFill>
              </a:rPr>
              <a:t> + </a:t>
            </a:r>
            <a:r>
              <a:rPr lang="en-US" sz="2400" dirty="0" err="1">
                <a:solidFill>
                  <a:srgbClr val="CC0099"/>
                </a:solidFill>
              </a:rPr>
              <a:t>团体合影</a:t>
            </a:r>
            <a:endParaRPr sz="2400" dirty="0">
              <a:solidFill>
                <a:srgbClr val="CC0099"/>
              </a:solidFill>
            </a:endParaRPr>
          </a:p>
          <a:p>
            <a:pPr marL="228600" lvl="0" indent="-228600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Gill Sans"/>
              <a:buNone/>
            </a:pPr>
            <a:r>
              <a:rPr lang="en-US" sz="2400" dirty="0"/>
              <a:t>11.20 am	Return gown </a:t>
            </a:r>
            <a:r>
              <a:rPr lang="en-US" sz="2400" dirty="0" err="1">
                <a:solidFill>
                  <a:srgbClr val="0000FF"/>
                </a:solidFill>
              </a:rPr>
              <a:t>归还毕业袍</a:t>
            </a:r>
            <a:endParaRPr lang="en-US" sz="2400" dirty="0"/>
          </a:p>
          <a:p>
            <a:pPr marL="228600" lvl="0" indent="-228600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Gill Sans"/>
              <a:buNone/>
            </a:pPr>
            <a:r>
              <a:rPr lang="en-US" sz="2400" dirty="0"/>
              <a:t>11.30 am	Collect certificate   </a:t>
            </a:r>
            <a:r>
              <a:rPr lang="en-US" sz="2400" dirty="0" err="1">
                <a:solidFill>
                  <a:srgbClr val="0000FF"/>
                </a:solidFill>
              </a:rPr>
              <a:t>领取证书</a:t>
            </a:r>
            <a:endParaRPr sz="2400" dirty="0">
              <a:solidFill>
                <a:srgbClr val="0000FF"/>
              </a:solidFill>
            </a:endParaRPr>
          </a:p>
          <a:p>
            <a:pPr marL="228600" lvl="0" indent="-228600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Gill Sans"/>
              <a:buNone/>
            </a:pPr>
            <a:r>
              <a:rPr lang="en-US" sz="2400" dirty="0"/>
              <a:t>			Refreshment (Parents &amp; Guest) </a:t>
            </a:r>
            <a:r>
              <a:rPr lang="en-US" sz="2400" dirty="0" err="1">
                <a:solidFill>
                  <a:srgbClr val="0000FF"/>
                </a:solidFill>
              </a:rPr>
              <a:t>茶点（父母和宾客</a:t>
            </a:r>
            <a:r>
              <a:rPr lang="en-US" sz="2400" dirty="0">
                <a:solidFill>
                  <a:srgbClr val="0000FF"/>
                </a:solidFill>
              </a:rPr>
              <a:t>）</a:t>
            </a:r>
            <a:endParaRPr sz="2400" dirty="0"/>
          </a:p>
          <a:p>
            <a:pPr marL="228600" lvl="0" indent="-228600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Gill Sans"/>
              <a:buNone/>
            </a:pPr>
            <a:r>
              <a:rPr lang="en-US" sz="2400" dirty="0"/>
              <a:t>12.00 pm	END of program  </a:t>
            </a:r>
            <a:r>
              <a:rPr lang="en-US" sz="2400" dirty="0" err="1">
                <a:solidFill>
                  <a:srgbClr val="0000FF"/>
                </a:solidFill>
              </a:rPr>
              <a:t>活动结束</a:t>
            </a:r>
            <a:endParaRPr sz="2400" dirty="0"/>
          </a:p>
        </p:txBody>
      </p:sp>
      <p:sp>
        <p:nvSpPr>
          <p:cNvPr id="129" name="Google Shape;129;p4"/>
          <p:cNvSpPr/>
          <p:nvPr/>
        </p:nvSpPr>
        <p:spPr>
          <a:xfrm>
            <a:off x="3153891" y="2732183"/>
            <a:ext cx="7416825" cy="1277662"/>
          </a:xfrm>
          <a:prstGeom prst="rect">
            <a:avLst/>
          </a:prstGeom>
          <a:noFill/>
          <a:ln w="57150" cap="flat" cmpd="thickThin">
            <a:solidFill>
              <a:srgbClr val="CC00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med">
    <p:comb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5" descr="dress-code-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9712" y="-3281"/>
            <a:ext cx="2105089" cy="148759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1524001" y="152401"/>
            <a:ext cx="9878457" cy="1404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lvl="0">
              <a:buSzPct val="100000"/>
            </a:pPr>
            <a:r>
              <a:rPr lang="en-US" b="1" dirty="0"/>
              <a:t>DRESS CODE – </a:t>
            </a:r>
            <a:r>
              <a:rPr lang="en-US" dirty="0">
                <a:solidFill>
                  <a:schemeClr val="dk1"/>
                </a:solidFill>
              </a:rPr>
              <a:t>OFFICE ATTIRE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b="1" dirty="0" err="1">
                <a:solidFill>
                  <a:srgbClr val="3333FF"/>
                </a:solidFill>
              </a:rPr>
              <a:t>着装要求</a:t>
            </a:r>
            <a:r>
              <a:rPr lang="en-US" b="1" dirty="0">
                <a:solidFill>
                  <a:srgbClr val="3333FF"/>
                </a:solidFill>
              </a:rPr>
              <a:t>—</a:t>
            </a:r>
            <a:r>
              <a:rPr lang="en-US" dirty="0" err="1">
                <a:solidFill>
                  <a:srgbClr val="3333FF"/>
                </a:solidFill>
              </a:rPr>
              <a:t>办公室着装</a:t>
            </a:r>
            <a:endParaRPr dirty="0">
              <a:solidFill>
                <a:srgbClr val="3333FF"/>
              </a:solidFill>
            </a:endParaRPr>
          </a:p>
        </p:txBody>
      </p:sp>
      <p:sp>
        <p:nvSpPr>
          <p:cNvPr id="136" name="Google Shape;136;p5"/>
          <p:cNvSpPr txBox="1">
            <a:spLocks noGrp="1"/>
          </p:cNvSpPr>
          <p:nvPr>
            <p:ph type="body" idx="1"/>
          </p:nvPr>
        </p:nvSpPr>
        <p:spPr>
          <a:xfrm>
            <a:off x="1631504" y="1712474"/>
            <a:ext cx="4896544" cy="504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3200" b="1" u="sng" dirty="0"/>
              <a:t>Male </a:t>
            </a:r>
            <a:r>
              <a:rPr lang="en-US" sz="3200" b="1" u="sng" dirty="0">
                <a:solidFill>
                  <a:srgbClr val="0000FF"/>
                </a:solidFill>
              </a:rPr>
              <a:t>男</a:t>
            </a:r>
            <a:endParaRPr sz="3200" b="1" u="sng" dirty="0">
              <a:solidFill>
                <a:srgbClr val="0000FF"/>
              </a:solidFill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sz="2400" dirty="0">
                <a:solidFill>
                  <a:schemeClr val="dk1"/>
                </a:solidFill>
              </a:rPr>
              <a:t>White/Soft </a:t>
            </a:r>
            <a:r>
              <a:rPr lang="en-US" sz="2400" dirty="0" err="1">
                <a:solidFill>
                  <a:schemeClr val="dk1"/>
                </a:solidFill>
              </a:rPr>
              <a:t>Coloured</a:t>
            </a:r>
            <a:r>
              <a:rPr lang="en-US" sz="2400" dirty="0">
                <a:solidFill>
                  <a:schemeClr val="dk1"/>
                </a:solidFill>
              </a:rPr>
              <a:t> Shirt</a:t>
            </a:r>
            <a:br>
              <a:rPr lang="en-US" sz="2400" dirty="0">
                <a:solidFill>
                  <a:srgbClr val="3333FF"/>
                </a:solidFill>
              </a:rPr>
            </a:br>
            <a:r>
              <a:rPr lang="en-US" sz="2400" dirty="0" err="1">
                <a:solidFill>
                  <a:srgbClr val="3333FF"/>
                </a:solidFill>
              </a:rPr>
              <a:t>白色</a:t>
            </a:r>
            <a:r>
              <a:rPr lang="en-US" sz="2400" dirty="0">
                <a:solidFill>
                  <a:srgbClr val="3333FF"/>
                </a:solidFill>
              </a:rPr>
              <a:t>/</a:t>
            </a:r>
            <a:r>
              <a:rPr lang="en-US" sz="2400" dirty="0" err="1">
                <a:solidFill>
                  <a:srgbClr val="3333FF"/>
                </a:solidFill>
              </a:rPr>
              <a:t>柔和的彩色衬衫</a:t>
            </a:r>
            <a:endParaRPr sz="2400" dirty="0">
              <a:solidFill>
                <a:srgbClr val="3333FF"/>
              </a:solidFill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sz="2400" dirty="0">
                <a:solidFill>
                  <a:schemeClr val="dk1"/>
                </a:solidFill>
              </a:rPr>
              <a:t>Tie</a:t>
            </a:r>
            <a:r>
              <a:rPr lang="en-US" sz="2400" dirty="0">
                <a:solidFill>
                  <a:srgbClr val="3333FF"/>
                </a:solidFill>
              </a:rPr>
              <a:t>  </a:t>
            </a:r>
            <a:r>
              <a:rPr lang="en-US" sz="2400" dirty="0" err="1">
                <a:solidFill>
                  <a:srgbClr val="3333FF"/>
                </a:solidFill>
              </a:rPr>
              <a:t>领带</a:t>
            </a:r>
            <a:endParaRPr sz="2400" dirty="0">
              <a:solidFill>
                <a:srgbClr val="3333FF"/>
              </a:solidFill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sz="2400" dirty="0">
                <a:solidFill>
                  <a:schemeClr val="dk1"/>
                </a:solidFill>
              </a:rPr>
              <a:t>Black long pants</a:t>
            </a:r>
            <a:br>
              <a:rPr lang="en-US" sz="2400" dirty="0">
                <a:solidFill>
                  <a:schemeClr val="dk1"/>
                </a:solidFill>
              </a:rPr>
            </a:br>
            <a:r>
              <a:rPr lang="en-US" sz="2400" dirty="0" err="1">
                <a:solidFill>
                  <a:srgbClr val="3333FF"/>
                </a:solidFill>
              </a:rPr>
              <a:t>黑色长裤</a:t>
            </a:r>
            <a:endParaRPr sz="2400" dirty="0">
              <a:solidFill>
                <a:srgbClr val="3333FF"/>
              </a:solidFill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sz="2400" dirty="0">
                <a:solidFill>
                  <a:schemeClr val="dk1"/>
                </a:solidFill>
              </a:rPr>
              <a:t>Black/dark </a:t>
            </a:r>
            <a:r>
              <a:rPr lang="en-US" sz="2400" dirty="0" err="1">
                <a:solidFill>
                  <a:schemeClr val="dk1"/>
                </a:solidFill>
              </a:rPr>
              <a:t>coloured</a:t>
            </a:r>
            <a:r>
              <a:rPr lang="en-US" sz="2400" dirty="0">
                <a:solidFill>
                  <a:schemeClr val="dk1"/>
                </a:solidFill>
              </a:rPr>
              <a:t> shoes</a:t>
            </a:r>
            <a:br>
              <a:rPr lang="en-US" sz="2400" dirty="0">
                <a:solidFill>
                  <a:schemeClr val="dk1"/>
                </a:solidFill>
              </a:rPr>
            </a:br>
            <a:r>
              <a:rPr lang="en-US" sz="2400" dirty="0" err="1">
                <a:solidFill>
                  <a:srgbClr val="3333FF"/>
                </a:solidFill>
              </a:rPr>
              <a:t>黑色</a:t>
            </a:r>
            <a:r>
              <a:rPr lang="en-US" sz="2400" dirty="0">
                <a:solidFill>
                  <a:srgbClr val="3333FF"/>
                </a:solidFill>
              </a:rPr>
              <a:t>/</a:t>
            </a:r>
            <a:r>
              <a:rPr lang="en-US" sz="2400" dirty="0" err="1">
                <a:solidFill>
                  <a:srgbClr val="3333FF"/>
                </a:solidFill>
              </a:rPr>
              <a:t>深色鞋子</a:t>
            </a:r>
            <a:endParaRPr sz="2400" dirty="0">
              <a:solidFill>
                <a:srgbClr val="3333FF"/>
              </a:solidFill>
            </a:endParaRPr>
          </a:p>
        </p:txBody>
      </p:sp>
      <p:sp>
        <p:nvSpPr>
          <p:cNvPr id="137" name="Google Shape;137;p5"/>
          <p:cNvSpPr txBox="1">
            <a:spLocks noGrp="1"/>
          </p:cNvSpPr>
          <p:nvPr>
            <p:ph type="body" idx="2"/>
          </p:nvPr>
        </p:nvSpPr>
        <p:spPr>
          <a:xfrm>
            <a:off x="6664240" y="1687783"/>
            <a:ext cx="5040561" cy="517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200" b="1" u="sng" dirty="0"/>
              <a:t>Female </a:t>
            </a:r>
            <a:r>
              <a:rPr lang="en-US" sz="3200" b="1" u="sng" dirty="0">
                <a:solidFill>
                  <a:srgbClr val="0000FF"/>
                </a:solidFill>
              </a:rPr>
              <a:t>女</a:t>
            </a:r>
            <a:endParaRPr sz="3200" b="1" u="sng" dirty="0">
              <a:solidFill>
                <a:srgbClr val="0000FF"/>
              </a:solidFill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sz="2400" dirty="0">
                <a:solidFill>
                  <a:schemeClr val="dk1"/>
                </a:solidFill>
              </a:rPr>
              <a:t>White/Soft </a:t>
            </a:r>
            <a:r>
              <a:rPr lang="en-US" sz="2400" dirty="0" err="1">
                <a:solidFill>
                  <a:schemeClr val="dk1"/>
                </a:solidFill>
              </a:rPr>
              <a:t>coloured</a:t>
            </a:r>
            <a:r>
              <a:rPr lang="en-US" sz="2400" dirty="0">
                <a:solidFill>
                  <a:schemeClr val="dk1"/>
                </a:solidFill>
              </a:rPr>
              <a:t> blouse</a:t>
            </a:r>
            <a:br>
              <a:rPr lang="en-US" sz="2400" dirty="0">
                <a:solidFill>
                  <a:schemeClr val="dk1"/>
                </a:solidFill>
              </a:rPr>
            </a:br>
            <a:r>
              <a:rPr lang="en-US" sz="2400" dirty="0" err="1">
                <a:solidFill>
                  <a:srgbClr val="0000FF"/>
                </a:solidFill>
              </a:rPr>
              <a:t>白色</a:t>
            </a:r>
            <a:r>
              <a:rPr lang="en-US" sz="2400" dirty="0">
                <a:solidFill>
                  <a:srgbClr val="0000FF"/>
                </a:solidFill>
              </a:rPr>
              <a:t>/</a:t>
            </a:r>
            <a:r>
              <a:rPr lang="en-US" sz="2400" dirty="0" err="1">
                <a:solidFill>
                  <a:srgbClr val="0000FF"/>
                </a:solidFill>
              </a:rPr>
              <a:t>柔和的彩色上衣</a:t>
            </a:r>
            <a:endParaRPr sz="2400" dirty="0">
              <a:solidFill>
                <a:srgbClr val="0000FF"/>
              </a:solidFill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sz="2400" dirty="0">
                <a:solidFill>
                  <a:schemeClr val="dk1"/>
                </a:solidFill>
              </a:rPr>
              <a:t>Black long pants/Black skirt</a:t>
            </a:r>
            <a:br>
              <a:rPr lang="en-US" sz="2400" dirty="0">
                <a:solidFill>
                  <a:schemeClr val="dk1"/>
                </a:solidFill>
              </a:rPr>
            </a:br>
            <a:r>
              <a:rPr lang="en-US" sz="2400" dirty="0" err="1">
                <a:solidFill>
                  <a:srgbClr val="0000FF"/>
                </a:solidFill>
              </a:rPr>
              <a:t>黑色长裤</a:t>
            </a:r>
            <a:r>
              <a:rPr lang="en-US" sz="2400" dirty="0">
                <a:solidFill>
                  <a:srgbClr val="0000FF"/>
                </a:solidFill>
              </a:rPr>
              <a:t>/</a:t>
            </a:r>
            <a:r>
              <a:rPr lang="en-US" sz="2400" dirty="0" err="1">
                <a:solidFill>
                  <a:srgbClr val="0000FF"/>
                </a:solidFill>
              </a:rPr>
              <a:t>黑色裙子</a:t>
            </a:r>
            <a:endParaRPr sz="2400" dirty="0">
              <a:solidFill>
                <a:srgbClr val="0000FF"/>
              </a:solidFill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sz="2400" dirty="0">
                <a:solidFill>
                  <a:schemeClr val="dk1"/>
                </a:solidFill>
              </a:rPr>
              <a:t>Black/dark </a:t>
            </a:r>
            <a:r>
              <a:rPr lang="en-US" sz="2400" dirty="0" err="1">
                <a:solidFill>
                  <a:schemeClr val="dk1"/>
                </a:solidFill>
              </a:rPr>
              <a:t>coloured</a:t>
            </a:r>
            <a:r>
              <a:rPr lang="en-US" sz="2400" dirty="0">
                <a:solidFill>
                  <a:schemeClr val="dk1"/>
                </a:solidFill>
              </a:rPr>
              <a:t> court shoes</a:t>
            </a:r>
            <a:br>
              <a:rPr lang="en-US" sz="2400" dirty="0">
                <a:solidFill>
                  <a:schemeClr val="dk1"/>
                </a:solidFill>
              </a:rPr>
            </a:br>
            <a:r>
              <a:rPr lang="en-US" sz="2400" dirty="0" err="1">
                <a:solidFill>
                  <a:srgbClr val="0000FF"/>
                </a:solidFill>
              </a:rPr>
              <a:t>黑色</a:t>
            </a:r>
            <a:r>
              <a:rPr lang="en-US" sz="2400" dirty="0">
                <a:solidFill>
                  <a:srgbClr val="0000FF"/>
                </a:solidFill>
              </a:rPr>
              <a:t>/</a:t>
            </a:r>
            <a:r>
              <a:rPr lang="en-US" sz="2400" dirty="0" err="1">
                <a:solidFill>
                  <a:srgbClr val="0000FF"/>
                </a:solidFill>
              </a:rPr>
              <a:t>深色包鞋</a:t>
            </a:r>
            <a:endParaRPr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>
    <p:comb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6" descr="g2000-fw-2011-men-slim-and-fit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 l="15355" r="47769"/>
          <a:stretch/>
        </p:blipFill>
        <p:spPr>
          <a:xfrm>
            <a:off x="586800" y="266524"/>
            <a:ext cx="2746375" cy="611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6"/>
          <p:cNvPicPr preferRelativeResize="0"/>
          <p:nvPr/>
        </p:nvPicPr>
        <p:blipFill rotWithShape="1">
          <a:blip r:embed="rId4">
            <a:alphaModFix/>
          </a:blip>
          <a:srcRect l="26230" r="23020"/>
          <a:stretch/>
        </p:blipFill>
        <p:spPr>
          <a:xfrm>
            <a:off x="6931512" y="281250"/>
            <a:ext cx="2232248" cy="6116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6"/>
          <p:cNvPicPr preferRelativeResize="0"/>
          <p:nvPr/>
        </p:nvPicPr>
        <p:blipFill rotWithShape="1">
          <a:blip r:embed="rId5">
            <a:alphaModFix/>
          </a:blip>
          <a:srcRect l="25651" r="21825"/>
          <a:stretch/>
        </p:blipFill>
        <p:spPr>
          <a:xfrm>
            <a:off x="3981277" y="293041"/>
            <a:ext cx="2160241" cy="6093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885" y="3382096"/>
            <a:ext cx="2225760" cy="2545713"/>
          </a:xfrm>
          <a:prstGeom prst="rect">
            <a:avLst/>
          </a:prstGeom>
        </p:spPr>
      </p:pic>
    </p:spTree>
  </p:cSld>
  <p:clrMapOvr>
    <a:masterClrMapping/>
  </p:clrMapOvr>
  <p:transition spd="med">
    <p:comb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7"/>
          <p:cNvPicPr preferRelativeResize="0"/>
          <p:nvPr/>
        </p:nvPicPr>
        <p:blipFill rotWithShape="1">
          <a:blip r:embed="rId3">
            <a:alphaModFix/>
          </a:blip>
          <a:srcRect l="8955" r="19403"/>
          <a:stretch/>
        </p:blipFill>
        <p:spPr>
          <a:xfrm>
            <a:off x="4482854" y="985445"/>
            <a:ext cx="2094983" cy="496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5586" y="745773"/>
            <a:ext cx="2628900" cy="55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7"/>
          <p:cNvPicPr preferRelativeResize="0"/>
          <p:nvPr/>
        </p:nvPicPr>
        <p:blipFill rotWithShape="1">
          <a:blip r:embed="rId5">
            <a:alphaModFix/>
          </a:blip>
          <a:srcRect l="20831" t="4438" r="27994" b="6796"/>
          <a:stretch/>
        </p:blipFill>
        <p:spPr>
          <a:xfrm>
            <a:off x="7426205" y="617544"/>
            <a:ext cx="2090131" cy="570035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9804425" y="2732289"/>
            <a:ext cx="238757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>
                <a:solidFill>
                  <a:srgbClr val="FF0000"/>
                </a:solidFill>
              </a:rPr>
              <a:t>X</a:t>
            </a:r>
          </a:p>
        </p:txBody>
      </p:sp>
    </p:spTree>
  </p:cSld>
  <p:clrMapOvr>
    <a:masterClrMapping/>
  </p:clrMapOvr>
  <p:transition spd="med">
    <p:comb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8" descr="popular-office-dress"/>
          <p:cNvPicPr preferRelativeResize="0"/>
          <p:nvPr/>
        </p:nvPicPr>
        <p:blipFill rotWithShape="1">
          <a:blip r:embed="rId3">
            <a:alphaModFix/>
          </a:blip>
          <a:srcRect l="65303" r="-1" b="6627"/>
          <a:stretch/>
        </p:blipFill>
        <p:spPr>
          <a:xfrm>
            <a:off x="2831773" y="738151"/>
            <a:ext cx="2167105" cy="584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3742" y="570058"/>
            <a:ext cx="2310881" cy="589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26029" y="544077"/>
            <a:ext cx="2089393" cy="5946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8"/>
          <p:cNvPicPr preferRelativeResize="0"/>
          <p:nvPr/>
        </p:nvPicPr>
        <p:blipFill rotWithShape="1">
          <a:blip r:embed="rId6">
            <a:alphaModFix/>
          </a:blip>
          <a:srcRect l="29452" r="31031"/>
          <a:stretch/>
        </p:blipFill>
        <p:spPr>
          <a:xfrm>
            <a:off x="8141316" y="738151"/>
            <a:ext cx="1516778" cy="5778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172" y="3658166"/>
            <a:ext cx="2225760" cy="2545713"/>
          </a:xfrm>
          <a:prstGeom prst="rect">
            <a:avLst/>
          </a:prstGeom>
        </p:spPr>
      </p:pic>
    </p:spTree>
  </p:cSld>
  <p:clrMapOvr>
    <a:masterClrMapping/>
  </p:clrMapOvr>
  <p:transition spd="med">
    <p:comb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9" descr="dressing code casual - Online Discount -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468" y="942567"/>
            <a:ext cx="9649072" cy="54276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9947645" y="3297057"/>
            <a:ext cx="238757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>
                <a:solidFill>
                  <a:srgbClr val="FF0000"/>
                </a:solidFill>
              </a:rPr>
              <a:t>X</a:t>
            </a:r>
          </a:p>
        </p:txBody>
      </p:sp>
    </p:spTree>
  </p:cSld>
  <p:clrMapOvr>
    <a:masterClrMapping/>
  </p:clrMapOvr>
  <p:transition spd="med">
    <p:comb dir="vert"/>
  </p:transition>
</p:sld>
</file>

<file path=ppt/theme/theme1.xml><?xml version="1.0" encoding="utf-8"?>
<a:theme xmlns:a="http://schemas.openxmlformats.org/drawingml/2006/main" name="Badge">
  <a:themeElements>
    <a:clrScheme name="Badge">
      <a:dk1>
        <a:srgbClr val="000000"/>
      </a:dk1>
      <a:lt1>
        <a:srgbClr val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1013</Words>
  <Application>Microsoft Office PowerPoint</Application>
  <PresentationFormat>Widescreen</PresentationFormat>
  <Paragraphs>127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Gill Sans</vt:lpstr>
      <vt:lpstr>Arial Black</vt:lpstr>
      <vt:lpstr>Impact</vt:lpstr>
      <vt:lpstr>AR JULIAN</vt:lpstr>
      <vt:lpstr>Comic Sans MS</vt:lpstr>
      <vt:lpstr>Arial</vt:lpstr>
      <vt:lpstr>Calibri</vt:lpstr>
      <vt:lpstr>Badge</vt:lpstr>
      <vt:lpstr>VTAR INSTITUTE 26TH GRADUATION CEREMONY  拉曼技职学院   第二十六届毕业典礼  </vt:lpstr>
      <vt:lpstr>26TH GRADUATION CEREMONY 第二十六届毕业典礼</vt:lpstr>
      <vt:lpstr>PROGRAMME  节目</vt:lpstr>
      <vt:lpstr>GRADUANDS’ ITINERARY  毕业生行程</vt:lpstr>
      <vt:lpstr>DRESS CODE – OFFICE ATTIRE 着装要求—办公室着装</vt:lpstr>
      <vt:lpstr>PowerPoint Presentation</vt:lpstr>
      <vt:lpstr>PowerPoint Presentation</vt:lpstr>
      <vt:lpstr>PowerPoint Presentation</vt:lpstr>
      <vt:lpstr>PowerPoint Presentation</vt:lpstr>
      <vt:lpstr>DRESS CODE  着装要求</vt:lpstr>
      <vt:lpstr>PowerPoint Presentation</vt:lpstr>
      <vt:lpstr>PowerPoint Presentation</vt:lpstr>
      <vt:lpstr>PowerPoint Presentation</vt:lpstr>
      <vt:lpstr>GOWNS AND HOODS  毕业袍和垂巾</vt:lpstr>
      <vt:lpstr>VTAR 26TH GRADUATION CEREMONY  拉曼技职学院  第二十六届毕业典礼 1st JUNE 2024</vt:lpstr>
      <vt:lpstr>GRADUANDS PROCESSION  毕业生入场</vt:lpstr>
      <vt:lpstr>RECEIVING SCROLL  接收卷轴</vt:lpstr>
      <vt:lpstr>REMINDERS   提醒事项</vt:lpstr>
      <vt:lpstr>REMINDERS   提醒事项</vt:lpstr>
      <vt:lpstr>REMINDERS   提醒事项</vt:lpstr>
      <vt:lpstr>REMINDERS   提醒事项</vt:lpstr>
      <vt:lpstr>ANNOUNCEMENT   通告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VTAR INSTITUTE 25TH GRADUATION CEREMONY  拉曼技职学院   第二十五届毕业典礼</dc:title>
  <dc:creator>KI</dc:creator>
  <cp:lastModifiedBy>Wah Yik Chong</cp:lastModifiedBy>
  <cp:revision>46</cp:revision>
  <dcterms:created xsi:type="dcterms:W3CDTF">2010-06-25T01:51:35Z</dcterms:created>
  <dcterms:modified xsi:type="dcterms:W3CDTF">2024-05-29T01:28:53Z</dcterms:modified>
</cp:coreProperties>
</file>